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
  </p:notesMasterIdLst>
  <p:sldIdLst>
    <p:sldId id="256" r:id="rId2"/>
    <p:sldId id="360" r:id="rId3"/>
    <p:sldId id="354" r:id="rId4"/>
    <p:sldId id="355" r:id="rId5"/>
    <p:sldId id="362" r:id="rId6"/>
    <p:sldId id="357" r:id="rId7"/>
    <p:sldId id="361" r:id="rId8"/>
    <p:sldId id="352" r:id="rId9"/>
    <p:sldId id="3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1154B7-E80A-0BDB-6852-FA86BFEDF613}" name="Soheil Keshavarz" initials="" userId="S::soheil99@uw.edu::2d954d29-92be-463c-b2c3-405aa3dac195" providerId="AD"/>
  <p188:author id="{1FA2F6DC-5346-7320-F1B8-3B4C50C58BA1}" name="Arsalan Esmaeili" initials="AE" userId="S::arsalan@uw.edu::32e85b68-d1bc-41a7-8445-03ff4316567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74AA4-86B4-992B-4798-7A0A3BB6AC62}" v="290" dt="2024-12-11T22:00:45.689"/>
    <p1510:client id="{1E4FB478-80A5-74AB-5A41-890C5AC92A5B}" v="125" dt="2024-12-11T20:55:55.097"/>
    <p1510:client id="{9337BA2A-A01A-CF34-98CD-846748B0FD36}" v="381" dt="2024-12-11T06:16:06.200"/>
    <p1510:client id="{C0A8F273-048F-4807-98C2-8AFF06D0453C}" v="10" dt="2024-12-11T23:22:22.560"/>
    <p1510:client id="{DACDE392-A7D5-7447-7678-31E52C740CBC}" v="695" dt="2024-12-11T07:43:07.149"/>
    <p1510:client id="{F26B422C-CB66-8542-B63A-0A0E7398DC01}" v="1230" dt="2024-12-11T22:26:51.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EFC090-03D8-4501-A393-71EA8D7D02A2}"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DD8038-338B-4BE6-87E9-A49537CEDA11}">
      <dgm:prSet/>
      <dgm:spPr/>
      <dgm:t>
        <a:bodyPr/>
        <a:lstStyle/>
        <a:p>
          <a:pPr>
            <a:defRPr cap="all"/>
          </a:pPr>
          <a:r>
            <a:rPr lang="en-US"/>
            <a:t>A package </a:t>
          </a:r>
        </a:p>
      </dgm:t>
    </dgm:pt>
    <dgm:pt modelId="{3C7602A8-8A4D-4867-B72B-01C1AAE841BB}" type="parTrans" cxnId="{DA4D134C-F55D-4AA3-B381-B3280BBF7A0C}">
      <dgm:prSet/>
      <dgm:spPr/>
      <dgm:t>
        <a:bodyPr/>
        <a:lstStyle/>
        <a:p>
          <a:endParaRPr lang="en-US"/>
        </a:p>
      </dgm:t>
    </dgm:pt>
    <dgm:pt modelId="{204C9849-08A3-4A2F-AF55-4FC98B6D5031}" type="sibTrans" cxnId="{DA4D134C-F55D-4AA3-B381-B3280BBF7A0C}">
      <dgm:prSet/>
      <dgm:spPr/>
      <dgm:t>
        <a:bodyPr/>
        <a:lstStyle/>
        <a:p>
          <a:endParaRPr lang="en-US"/>
        </a:p>
      </dgm:t>
    </dgm:pt>
    <dgm:pt modelId="{6E498A7A-8B27-49EA-B4B8-2560F96C49FA}">
      <dgm:prSet/>
      <dgm:spPr/>
      <dgm:t>
        <a:bodyPr/>
        <a:lstStyle/>
        <a:p>
          <a:pPr>
            <a:defRPr cap="all"/>
          </a:pPr>
          <a:r>
            <a:rPr lang="en-US"/>
            <a:t>An API</a:t>
          </a:r>
        </a:p>
      </dgm:t>
    </dgm:pt>
    <dgm:pt modelId="{C87DC495-A20E-4B5C-8BD1-872BA941CF24}" type="parTrans" cxnId="{7F7D5758-1219-4044-B5D0-CF9569177C79}">
      <dgm:prSet/>
      <dgm:spPr/>
      <dgm:t>
        <a:bodyPr/>
        <a:lstStyle/>
        <a:p>
          <a:endParaRPr lang="en-US"/>
        </a:p>
      </dgm:t>
    </dgm:pt>
    <dgm:pt modelId="{23313B67-0413-4998-A18A-4EE70B49B868}" type="sibTrans" cxnId="{7F7D5758-1219-4044-B5D0-CF9569177C79}">
      <dgm:prSet/>
      <dgm:spPr/>
      <dgm:t>
        <a:bodyPr/>
        <a:lstStyle/>
        <a:p>
          <a:endParaRPr lang="en-US"/>
        </a:p>
      </dgm:t>
    </dgm:pt>
    <dgm:pt modelId="{7267DEA3-119F-46A3-BD21-9088C2225B5C}">
      <dgm:prSet/>
      <dgm:spPr/>
      <dgm:t>
        <a:bodyPr/>
        <a:lstStyle/>
        <a:p>
          <a:pPr>
            <a:defRPr cap="all"/>
          </a:pPr>
          <a:r>
            <a:rPr lang="en-US"/>
            <a:t>An APP</a:t>
          </a:r>
        </a:p>
      </dgm:t>
    </dgm:pt>
    <dgm:pt modelId="{9A94BF73-E2E2-4FEB-BBA6-BBE46F5F6A8E}" type="parTrans" cxnId="{487BE963-F2EC-424B-B5B7-02D3E4B19F2B}">
      <dgm:prSet/>
      <dgm:spPr/>
      <dgm:t>
        <a:bodyPr/>
        <a:lstStyle/>
        <a:p>
          <a:endParaRPr lang="en-US"/>
        </a:p>
      </dgm:t>
    </dgm:pt>
    <dgm:pt modelId="{00850B74-EFE4-421F-B011-DAF3BF7CA25A}" type="sibTrans" cxnId="{487BE963-F2EC-424B-B5B7-02D3E4B19F2B}">
      <dgm:prSet/>
      <dgm:spPr/>
      <dgm:t>
        <a:bodyPr/>
        <a:lstStyle/>
        <a:p>
          <a:endParaRPr lang="en-US"/>
        </a:p>
      </dgm:t>
    </dgm:pt>
    <dgm:pt modelId="{37635C95-0CB2-4E24-98E1-DC653013325C}" type="pres">
      <dgm:prSet presAssocID="{0DEFC090-03D8-4501-A393-71EA8D7D02A2}" presName="root" presStyleCnt="0">
        <dgm:presLayoutVars>
          <dgm:dir/>
          <dgm:resizeHandles val="exact"/>
        </dgm:presLayoutVars>
      </dgm:prSet>
      <dgm:spPr/>
    </dgm:pt>
    <dgm:pt modelId="{9D91FB4D-A9E2-4354-83DA-E3C3A792C4EC}" type="pres">
      <dgm:prSet presAssocID="{1BDD8038-338B-4BE6-87E9-A49537CEDA11}" presName="compNode" presStyleCnt="0"/>
      <dgm:spPr/>
    </dgm:pt>
    <dgm:pt modelId="{60171D61-B87E-4B10-9EE3-AF14177690F6}" type="pres">
      <dgm:prSet presAssocID="{1BDD8038-338B-4BE6-87E9-A49537CEDA11}" presName="iconBgRect" presStyleLbl="bgShp" presStyleIdx="0" presStyleCnt="3"/>
      <dgm:spPr/>
    </dgm:pt>
    <dgm:pt modelId="{406CD484-E807-463E-AD1A-241D0E72BAE0}" type="pres">
      <dgm:prSet presAssocID="{1BDD8038-338B-4BE6-87E9-A49537CEDA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a:ext>
      </dgm:extLst>
    </dgm:pt>
    <dgm:pt modelId="{29DAD4D3-BFB3-4209-98D3-A0BBE515F41D}" type="pres">
      <dgm:prSet presAssocID="{1BDD8038-338B-4BE6-87E9-A49537CEDA11}" presName="spaceRect" presStyleCnt="0"/>
      <dgm:spPr/>
    </dgm:pt>
    <dgm:pt modelId="{B8D4605A-D16B-4056-89DB-8BEAEAD8A695}" type="pres">
      <dgm:prSet presAssocID="{1BDD8038-338B-4BE6-87E9-A49537CEDA11}" presName="textRect" presStyleLbl="revTx" presStyleIdx="0" presStyleCnt="3">
        <dgm:presLayoutVars>
          <dgm:chMax val="1"/>
          <dgm:chPref val="1"/>
        </dgm:presLayoutVars>
      </dgm:prSet>
      <dgm:spPr/>
    </dgm:pt>
    <dgm:pt modelId="{45F49EB7-0B44-4875-BCF8-E2AB35D75BA0}" type="pres">
      <dgm:prSet presAssocID="{204C9849-08A3-4A2F-AF55-4FC98B6D5031}" presName="sibTrans" presStyleCnt="0"/>
      <dgm:spPr/>
    </dgm:pt>
    <dgm:pt modelId="{8425ED81-8621-4FE0-929E-5F91CEFCE667}" type="pres">
      <dgm:prSet presAssocID="{6E498A7A-8B27-49EA-B4B8-2560F96C49FA}" presName="compNode" presStyleCnt="0"/>
      <dgm:spPr/>
    </dgm:pt>
    <dgm:pt modelId="{5BEEED86-69C8-4D7B-A9A4-351D05E26752}" type="pres">
      <dgm:prSet presAssocID="{6E498A7A-8B27-49EA-B4B8-2560F96C49FA}" presName="iconBgRect" presStyleLbl="bgShp" presStyleIdx="1" presStyleCnt="3"/>
      <dgm:spPr/>
    </dgm:pt>
    <dgm:pt modelId="{200BB6AB-F0F9-49BD-9623-1D9BB75CEAD1}" type="pres">
      <dgm:prSet presAssocID="{6E498A7A-8B27-49EA-B4B8-2560F96C49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95450B5-E4FF-4CC4-95EC-421B328681EB}" type="pres">
      <dgm:prSet presAssocID="{6E498A7A-8B27-49EA-B4B8-2560F96C49FA}" presName="spaceRect" presStyleCnt="0"/>
      <dgm:spPr/>
    </dgm:pt>
    <dgm:pt modelId="{ADD89791-8018-495F-AF6C-DE55A089E0D2}" type="pres">
      <dgm:prSet presAssocID="{6E498A7A-8B27-49EA-B4B8-2560F96C49FA}" presName="textRect" presStyleLbl="revTx" presStyleIdx="1" presStyleCnt="3">
        <dgm:presLayoutVars>
          <dgm:chMax val="1"/>
          <dgm:chPref val="1"/>
        </dgm:presLayoutVars>
      </dgm:prSet>
      <dgm:spPr/>
    </dgm:pt>
    <dgm:pt modelId="{A8EAAB17-5E48-4E35-9A0E-F93D2F993713}" type="pres">
      <dgm:prSet presAssocID="{23313B67-0413-4998-A18A-4EE70B49B868}" presName="sibTrans" presStyleCnt="0"/>
      <dgm:spPr/>
    </dgm:pt>
    <dgm:pt modelId="{71A2F355-74FF-43D9-B51C-A61A151AF386}" type="pres">
      <dgm:prSet presAssocID="{7267DEA3-119F-46A3-BD21-9088C2225B5C}" presName="compNode" presStyleCnt="0"/>
      <dgm:spPr/>
    </dgm:pt>
    <dgm:pt modelId="{ACE58F11-281A-4F05-8D1E-41D71772E57D}" type="pres">
      <dgm:prSet presAssocID="{7267DEA3-119F-46A3-BD21-9088C2225B5C}" presName="iconBgRect" presStyleLbl="bgShp" presStyleIdx="2" presStyleCnt="3"/>
      <dgm:spPr/>
    </dgm:pt>
    <dgm:pt modelId="{85F77C3F-2985-4F38-9CE6-4E98E2EA3C71}" type="pres">
      <dgm:prSet presAssocID="{7267DEA3-119F-46A3-BD21-9088C2225B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CB342FAD-A23F-42C3-A2CB-2C7E200C0257}" type="pres">
      <dgm:prSet presAssocID="{7267DEA3-119F-46A3-BD21-9088C2225B5C}" presName="spaceRect" presStyleCnt="0"/>
      <dgm:spPr/>
    </dgm:pt>
    <dgm:pt modelId="{636C8EE9-C102-459D-AF8A-8338146C5377}" type="pres">
      <dgm:prSet presAssocID="{7267DEA3-119F-46A3-BD21-9088C2225B5C}" presName="textRect" presStyleLbl="revTx" presStyleIdx="2" presStyleCnt="3">
        <dgm:presLayoutVars>
          <dgm:chMax val="1"/>
          <dgm:chPref val="1"/>
        </dgm:presLayoutVars>
      </dgm:prSet>
      <dgm:spPr/>
    </dgm:pt>
  </dgm:ptLst>
  <dgm:cxnLst>
    <dgm:cxn modelId="{B209AA42-A51E-4026-832F-C6473ED2D095}" type="presOf" srcId="{6E498A7A-8B27-49EA-B4B8-2560F96C49FA}" destId="{ADD89791-8018-495F-AF6C-DE55A089E0D2}" srcOrd="0" destOrd="0" presId="urn:microsoft.com/office/officeart/2018/5/layout/IconCircleLabelList"/>
    <dgm:cxn modelId="{487BE963-F2EC-424B-B5B7-02D3E4B19F2B}" srcId="{0DEFC090-03D8-4501-A393-71EA8D7D02A2}" destId="{7267DEA3-119F-46A3-BD21-9088C2225B5C}" srcOrd="2" destOrd="0" parTransId="{9A94BF73-E2E2-4FEB-BBA6-BBE46F5F6A8E}" sibTransId="{00850B74-EFE4-421F-B011-DAF3BF7CA25A}"/>
    <dgm:cxn modelId="{DA4D134C-F55D-4AA3-B381-B3280BBF7A0C}" srcId="{0DEFC090-03D8-4501-A393-71EA8D7D02A2}" destId="{1BDD8038-338B-4BE6-87E9-A49537CEDA11}" srcOrd="0" destOrd="0" parTransId="{3C7602A8-8A4D-4867-B72B-01C1AAE841BB}" sibTransId="{204C9849-08A3-4A2F-AF55-4FC98B6D5031}"/>
    <dgm:cxn modelId="{5BEF9656-D883-41CA-870C-4C4BB1841C2C}" type="presOf" srcId="{7267DEA3-119F-46A3-BD21-9088C2225B5C}" destId="{636C8EE9-C102-459D-AF8A-8338146C5377}" srcOrd="0" destOrd="0" presId="urn:microsoft.com/office/officeart/2018/5/layout/IconCircleLabelList"/>
    <dgm:cxn modelId="{7F7D5758-1219-4044-B5D0-CF9569177C79}" srcId="{0DEFC090-03D8-4501-A393-71EA8D7D02A2}" destId="{6E498A7A-8B27-49EA-B4B8-2560F96C49FA}" srcOrd="1" destOrd="0" parTransId="{C87DC495-A20E-4B5C-8BD1-872BA941CF24}" sibTransId="{23313B67-0413-4998-A18A-4EE70B49B868}"/>
    <dgm:cxn modelId="{B5DB859F-C691-48BC-AF2A-C75B3D9C006C}" type="presOf" srcId="{1BDD8038-338B-4BE6-87E9-A49537CEDA11}" destId="{B8D4605A-D16B-4056-89DB-8BEAEAD8A695}" srcOrd="0" destOrd="0" presId="urn:microsoft.com/office/officeart/2018/5/layout/IconCircleLabelList"/>
    <dgm:cxn modelId="{52BA94EF-D5E8-4112-952A-853AE3186BC0}" type="presOf" srcId="{0DEFC090-03D8-4501-A393-71EA8D7D02A2}" destId="{37635C95-0CB2-4E24-98E1-DC653013325C}" srcOrd="0" destOrd="0" presId="urn:microsoft.com/office/officeart/2018/5/layout/IconCircleLabelList"/>
    <dgm:cxn modelId="{046E6FE2-DD8C-4862-AB6E-C101964FD060}" type="presParOf" srcId="{37635C95-0CB2-4E24-98E1-DC653013325C}" destId="{9D91FB4D-A9E2-4354-83DA-E3C3A792C4EC}" srcOrd="0" destOrd="0" presId="urn:microsoft.com/office/officeart/2018/5/layout/IconCircleLabelList"/>
    <dgm:cxn modelId="{C03D33AC-3206-477B-8606-857063A460F4}" type="presParOf" srcId="{9D91FB4D-A9E2-4354-83DA-E3C3A792C4EC}" destId="{60171D61-B87E-4B10-9EE3-AF14177690F6}" srcOrd="0" destOrd="0" presId="urn:microsoft.com/office/officeart/2018/5/layout/IconCircleLabelList"/>
    <dgm:cxn modelId="{A8D52E06-BE62-48D2-8E5B-DA73623D195B}" type="presParOf" srcId="{9D91FB4D-A9E2-4354-83DA-E3C3A792C4EC}" destId="{406CD484-E807-463E-AD1A-241D0E72BAE0}" srcOrd="1" destOrd="0" presId="urn:microsoft.com/office/officeart/2018/5/layout/IconCircleLabelList"/>
    <dgm:cxn modelId="{0ECDEA48-42B0-4AD4-94CA-9F278A20DD5E}" type="presParOf" srcId="{9D91FB4D-A9E2-4354-83DA-E3C3A792C4EC}" destId="{29DAD4D3-BFB3-4209-98D3-A0BBE515F41D}" srcOrd="2" destOrd="0" presId="urn:microsoft.com/office/officeart/2018/5/layout/IconCircleLabelList"/>
    <dgm:cxn modelId="{9A892DDE-18F9-41CF-A089-578F921B366C}" type="presParOf" srcId="{9D91FB4D-A9E2-4354-83DA-E3C3A792C4EC}" destId="{B8D4605A-D16B-4056-89DB-8BEAEAD8A695}" srcOrd="3" destOrd="0" presId="urn:microsoft.com/office/officeart/2018/5/layout/IconCircleLabelList"/>
    <dgm:cxn modelId="{3B26F737-D32F-4898-A2A0-43FB87A77B48}" type="presParOf" srcId="{37635C95-0CB2-4E24-98E1-DC653013325C}" destId="{45F49EB7-0B44-4875-BCF8-E2AB35D75BA0}" srcOrd="1" destOrd="0" presId="urn:microsoft.com/office/officeart/2018/5/layout/IconCircleLabelList"/>
    <dgm:cxn modelId="{AD842053-C253-4D6E-85B0-23AA8CF22915}" type="presParOf" srcId="{37635C95-0CB2-4E24-98E1-DC653013325C}" destId="{8425ED81-8621-4FE0-929E-5F91CEFCE667}" srcOrd="2" destOrd="0" presId="urn:microsoft.com/office/officeart/2018/5/layout/IconCircleLabelList"/>
    <dgm:cxn modelId="{E9CFA75C-9927-4003-BD51-727BC50C4C00}" type="presParOf" srcId="{8425ED81-8621-4FE0-929E-5F91CEFCE667}" destId="{5BEEED86-69C8-4D7B-A9A4-351D05E26752}" srcOrd="0" destOrd="0" presId="urn:microsoft.com/office/officeart/2018/5/layout/IconCircleLabelList"/>
    <dgm:cxn modelId="{42BF2B0C-85E4-478E-8E71-73EA5CDA7643}" type="presParOf" srcId="{8425ED81-8621-4FE0-929E-5F91CEFCE667}" destId="{200BB6AB-F0F9-49BD-9623-1D9BB75CEAD1}" srcOrd="1" destOrd="0" presId="urn:microsoft.com/office/officeart/2018/5/layout/IconCircleLabelList"/>
    <dgm:cxn modelId="{4932A147-AAF2-4C7C-BDED-5DFEDA094F7D}" type="presParOf" srcId="{8425ED81-8621-4FE0-929E-5F91CEFCE667}" destId="{A95450B5-E4FF-4CC4-95EC-421B328681EB}" srcOrd="2" destOrd="0" presId="urn:microsoft.com/office/officeart/2018/5/layout/IconCircleLabelList"/>
    <dgm:cxn modelId="{2453C428-226B-4780-8941-630AE2B91D5B}" type="presParOf" srcId="{8425ED81-8621-4FE0-929E-5F91CEFCE667}" destId="{ADD89791-8018-495F-AF6C-DE55A089E0D2}" srcOrd="3" destOrd="0" presId="urn:microsoft.com/office/officeart/2018/5/layout/IconCircleLabelList"/>
    <dgm:cxn modelId="{1B4ADD7A-2360-4BD0-8EB7-20CD2758E32F}" type="presParOf" srcId="{37635C95-0CB2-4E24-98E1-DC653013325C}" destId="{A8EAAB17-5E48-4E35-9A0E-F93D2F993713}" srcOrd="3" destOrd="0" presId="urn:microsoft.com/office/officeart/2018/5/layout/IconCircleLabelList"/>
    <dgm:cxn modelId="{AC0494A8-485D-4F3F-9A6D-B8E4882C5E33}" type="presParOf" srcId="{37635C95-0CB2-4E24-98E1-DC653013325C}" destId="{71A2F355-74FF-43D9-B51C-A61A151AF386}" srcOrd="4" destOrd="0" presId="urn:microsoft.com/office/officeart/2018/5/layout/IconCircleLabelList"/>
    <dgm:cxn modelId="{39F02704-D060-48FE-84D8-906DBE615B68}" type="presParOf" srcId="{71A2F355-74FF-43D9-B51C-A61A151AF386}" destId="{ACE58F11-281A-4F05-8D1E-41D71772E57D}" srcOrd="0" destOrd="0" presId="urn:microsoft.com/office/officeart/2018/5/layout/IconCircleLabelList"/>
    <dgm:cxn modelId="{A5434AE2-089D-4BBE-814F-ED3F64D8C905}" type="presParOf" srcId="{71A2F355-74FF-43D9-B51C-A61A151AF386}" destId="{85F77C3F-2985-4F38-9CE6-4E98E2EA3C71}" srcOrd="1" destOrd="0" presId="urn:microsoft.com/office/officeart/2018/5/layout/IconCircleLabelList"/>
    <dgm:cxn modelId="{810E9FC8-A410-47BE-8915-F5018DA3470F}" type="presParOf" srcId="{71A2F355-74FF-43D9-B51C-A61A151AF386}" destId="{CB342FAD-A23F-42C3-A2CB-2C7E200C0257}" srcOrd="2" destOrd="0" presId="urn:microsoft.com/office/officeart/2018/5/layout/IconCircleLabelList"/>
    <dgm:cxn modelId="{5A899F05-6F10-473E-8659-2DCB382654F9}" type="presParOf" srcId="{71A2F355-74FF-43D9-B51C-A61A151AF386}" destId="{636C8EE9-C102-459D-AF8A-8338146C537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71D61-B87E-4B10-9EE3-AF14177690F6}">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CD484-E807-463E-AD1A-241D0E72BAE0}">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4605A-D16B-4056-89DB-8BEAEAD8A695}">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 package </a:t>
          </a:r>
        </a:p>
      </dsp:txBody>
      <dsp:txXfrm>
        <a:off x="93445" y="3018902"/>
        <a:ext cx="3206250" cy="720000"/>
      </dsp:txXfrm>
    </dsp:sp>
    <dsp:sp modelId="{5BEEED86-69C8-4D7B-A9A4-351D05E26752}">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BB6AB-F0F9-49BD-9623-1D9BB75CEAD1}">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89791-8018-495F-AF6C-DE55A089E0D2}">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 API</a:t>
          </a:r>
        </a:p>
      </dsp:txBody>
      <dsp:txXfrm>
        <a:off x="3860789" y="3018902"/>
        <a:ext cx="3206250" cy="720000"/>
      </dsp:txXfrm>
    </dsp:sp>
    <dsp:sp modelId="{ACE58F11-281A-4F05-8D1E-41D71772E57D}">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77C3F-2985-4F38-9CE6-4E98E2EA3C71}">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C8EE9-C102-459D-AF8A-8338146C5377}">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 APP</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F141A-9F1D-CE46-AE19-6546160F5CF3}"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68F9-059F-0D47-AD5A-43DF7A69E0DC}" type="slidenum">
              <a:rPr lang="en-US" smtClean="0"/>
              <a:t>‹#›</a:t>
            </a:fld>
            <a:endParaRPr lang="en-US"/>
          </a:p>
        </p:txBody>
      </p:sp>
    </p:spTree>
    <p:extLst>
      <p:ext uri="{BB962C8B-B14F-4D97-AF65-F5344CB8AC3E}">
        <p14:creationId xmlns:p14="http://schemas.microsoft.com/office/powerpoint/2010/main" val="5442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7CC41-6435-DE05-BA8A-528D26CB4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1F9E76-9E16-B702-18E3-9D06ABA016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216A4-6D10-D798-5A64-D4BD2D393B46}"/>
              </a:ext>
            </a:extLst>
          </p:cNvPr>
          <p:cNvSpPr>
            <a:spLocks noGrp="1"/>
          </p:cNvSpPr>
          <p:nvPr>
            <p:ph type="dt" sz="half" idx="10"/>
          </p:nvPr>
        </p:nvSpPr>
        <p:spPr/>
        <p:txBody>
          <a:bodyPr/>
          <a:lstStyle/>
          <a:p>
            <a:fld id="{9D72E84A-3BFF-6040-8C13-52FADD5021D2}" type="datetime1">
              <a:rPr lang="en-US" smtClean="0"/>
              <a:t>12/11/2024</a:t>
            </a:fld>
            <a:endParaRPr lang="en-US"/>
          </a:p>
        </p:txBody>
      </p:sp>
      <p:sp>
        <p:nvSpPr>
          <p:cNvPr id="5" name="Footer Placeholder 4">
            <a:extLst>
              <a:ext uri="{FF2B5EF4-FFF2-40B4-BE49-F238E27FC236}">
                <a16:creationId xmlns:a16="http://schemas.microsoft.com/office/drawing/2014/main" id="{ED9D04D7-C748-AABF-917F-90B5B0EC3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049C0-7D94-1A5C-B143-8375FD5FE275}"/>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70789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5D2-CF4C-7066-6044-F23B0D60AE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ED6391-F2F3-2EB7-97BC-A2559E96E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7DC21-2F05-F3C8-2EEE-56789CD4DF1A}"/>
              </a:ext>
            </a:extLst>
          </p:cNvPr>
          <p:cNvSpPr>
            <a:spLocks noGrp="1"/>
          </p:cNvSpPr>
          <p:nvPr>
            <p:ph type="dt" sz="half" idx="10"/>
          </p:nvPr>
        </p:nvSpPr>
        <p:spPr/>
        <p:txBody>
          <a:bodyPr/>
          <a:lstStyle/>
          <a:p>
            <a:fld id="{BB24EB0C-7CE7-6741-A856-B5102DE48D7A}" type="datetime1">
              <a:rPr lang="en-US" smtClean="0"/>
              <a:t>12/11/2024</a:t>
            </a:fld>
            <a:endParaRPr lang="en-US"/>
          </a:p>
        </p:txBody>
      </p:sp>
      <p:sp>
        <p:nvSpPr>
          <p:cNvPr id="5" name="Footer Placeholder 4">
            <a:extLst>
              <a:ext uri="{FF2B5EF4-FFF2-40B4-BE49-F238E27FC236}">
                <a16:creationId xmlns:a16="http://schemas.microsoft.com/office/drawing/2014/main" id="{1396AE43-2A5E-FABE-600B-A476DB998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D1ED0-6C20-7C4B-DC41-0B2576B79558}"/>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163919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7819E4-9EB5-9C5B-0BFE-54EAC22F9D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5B7BDF-FFA0-4415-40D9-24A14BBB9D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65477-C1EE-137F-5CE0-0F5A8E75B51A}"/>
              </a:ext>
            </a:extLst>
          </p:cNvPr>
          <p:cNvSpPr>
            <a:spLocks noGrp="1"/>
          </p:cNvSpPr>
          <p:nvPr>
            <p:ph type="dt" sz="half" idx="10"/>
          </p:nvPr>
        </p:nvSpPr>
        <p:spPr/>
        <p:txBody>
          <a:bodyPr/>
          <a:lstStyle/>
          <a:p>
            <a:fld id="{55A9D950-965A-354A-88DB-99B0C3E64B4E}" type="datetime1">
              <a:rPr lang="en-US" smtClean="0"/>
              <a:t>12/11/2024</a:t>
            </a:fld>
            <a:endParaRPr lang="en-US"/>
          </a:p>
        </p:txBody>
      </p:sp>
      <p:sp>
        <p:nvSpPr>
          <p:cNvPr id="5" name="Footer Placeholder 4">
            <a:extLst>
              <a:ext uri="{FF2B5EF4-FFF2-40B4-BE49-F238E27FC236}">
                <a16:creationId xmlns:a16="http://schemas.microsoft.com/office/drawing/2014/main" id="{6ECD4E2A-F743-15ED-8B45-358F96AC4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8CEC5-C4B8-E772-9012-829B66D394C5}"/>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2008321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CDBB9-E8C1-5D28-3F66-E4F83E558D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2C20A2-43F1-E6A6-D292-CF3BA6DFF2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0775E2-E74C-DC15-5203-5B870D93A3F0}"/>
              </a:ext>
            </a:extLst>
          </p:cNvPr>
          <p:cNvSpPr>
            <a:spLocks noGrp="1"/>
          </p:cNvSpPr>
          <p:nvPr>
            <p:ph type="dt" sz="half" idx="10"/>
          </p:nvPr>
        </p:nvSpPr>
        <p:spPr/>
        <p:txBody>
          <a:bodyPr/>
          <a:lstStyle/>
          <a:p>
            <a:fld id="{0F5C6366-5235-E841-B1E1-0CC6DFC0BC9B}" type="datetime1">
              <a:rPr lang="en-US" smtClean="0"/>
              <a:t>12/11/2024</a:t>
            </a:fld>
            <a:endParaRPr lang="en-US"/>
          </a:p>
        </p:txBody>
      </p:sp>
      <p:sp>
        <p:nvSpPr>
          <p:cNvPr id="5" name="Footer Placeholder 4">
            <a:extLst>
              <a:ext uri="{FF2B5EF4-FFF2-40B4-BE49-F238E27FC236}">
                <a16:creationId xmlns:a16="http://schemas.microsoft.com/office/drawing/2014/main" id="{5520414C-631A-6B8A-790F-EBF66CA4C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3E1D0-4C0C-C4B6-B0A4-18B0D6556DCB}"/>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2567981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5D20-E997-EF55-687E-00B615CFA8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80EDB7-24EF-2438-FC1E-5BADDA47E1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C0B6E0-121A-026E-EFF3-4F3273FECE1A}"/>
              </a:ext>
            </a:extLst>
          </p:cNvPr>
          <p:cNvSpPr>
            <a:spLocks noGrp="1"/>
          </p:cNvSpPr>
          <p:nvPr>
            <p:ph type="dt" sz="half" idx="10"/>
          </p:nvPr>
        </p:nvSpPr>
        <p:spPr/>
        <p:txBody>
          <a:bodyPr/>
          <a:lstStyle/>
          <a:p>
            <a:fld id="{6CC69EA9-378B-0D4B-B9A1-CFE6FE553DFC}" type="datetime1">
              <a:rPr lang="en-US" smtClean="0"/>
              <a:t>12/11/2024</a:t>
            </a:fld>
            <a:endParaRPr lang="en-US"/>
          </a:p>
        </p:txBody>
      </p:sp>
      <p:sp>
        <p:nvSpPr>
          <p:cNvPr id="5" name="Footer Placeholder 4">
            <a:extLst>
              <a:ext uri="{FF2B5EF4-FFF2-40B4-BE49-F238E27FC236}">
                <a16:creationId xmlns:a16="http://schemas.microsoft.com/office/drawing/2014/main" id="{82DA5E6E-3B10-A281-8096-86B7E05D8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E2EC1-EE76-6F77-331E-0CD568EB6F87}"/>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2964854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6E71-D99F-1987-1AB0-F0A5A684F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8FF41-5D18-2681-0941-043F925484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4BEF6-B7A2-65DE-D1F0-ED56907781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A298BC-1467-888F-822D-D2596CD9E914}"/>
              </a:ext>
            </a:extLst>
          </p:cNvPr>
          <p:cNvSpPr>
            <a:spLocks noGrp="1"/>
          </p:cNvSpPr>
          <p:nvPr>
            <p:ph type="dt" sz="half" idx="10"/>
          </p:nvPr>
        </p:nvSpPr>
        <p:spPr/>
        <p:txBody>
          <a:bodyPr/>
          <a:lstStyle/>
          <a:p>
            <a:fld id="{F5405FDB-FF93-7D40-9A78-BBFEDCF7EDAF}" type="datetime1">
              <a:rPr lang="en-US" smtClean="0"/>
              <a:t>12/11/2024</a:t>
            </a:fld>
            <a:endParaRPr lang="en-US"/>
          </a:p>
        </p:txBody>
      </p:sp>
      <p:sp>
        <p:nvSpPr>
          <p:cNvPr id="6" name="Footer Placeholder 5">
            <a:extLst>
              <a:ext uri="{FF2B5EF4-FFF2-40B4-BE49-F238E27FC236}">
                <a16:creationId xmlns:a16="http://schemas.microsoft.com/office/drawing/2014/main" id="{B37D3369-0419-1223-65CE-62640B63D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747A00-C32D-A3CC-1321-35CF4D70C16E}"/>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303068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B821-90BA-DBC4-4280-879EF67330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1566D0-28CA-91E5-18B0-16A23C7C61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677DE2-A279-B87E-CC75-3126F4D2A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E77183-CA01-0AC0-55D6-54041C9309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3B5496-7FAC-2BD3-11A0-16F5C0A76B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1CD7BA-C210-353B-9DDD-6C0A62B84EC4}"/>
              </a:ext>
            </a:extLst>
          </p:cNvPr>
          <p:cNvSpPr>
            <a:spLocks noGrp="1"/>
          </p:cNvSpPr>
          <p:nvPr>
            <p:ph type="dt" sz="half" idx="10"/>
          </p:nvPr>
        </p:nvSpPr>
        <p:spPr/>
        <p:txBody>
          <a:bodyPr/>
          <a:lstStyle/>
          <a:p>
            <a:fld id="{C8EBF3F5-5439-5C45-AD0A-D7BD002E9978}" type="datetime1">
              <a:rPr lang="en-US" smtClean="0"/>
              <a:t>12/11/2024</a:t>
            </a:fld>
            <a:endParaRPr lang="en-US"/>
          </a:p>
        </p:txBody>
      </p:sp>
      <p:sp>
        <p:nvSpPr>
          <p:cNvPr id="8" name="Footer Placeholder 7">
            <a:extLst>
              <a:ext uri="{FF2B5EF4-FFF2-40B4-BE49-F238E27FC236}">
                <a16:creationId xmlns:a16="http://schemas.microsoft.com/office/drawing/2014/main" id="{5A7A296F-3766-0AC9-E870-0AA3200FF6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B65DFF-A962-22F1-B274-DB521BBBD4AF}"/>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373316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6232-AA1E-E487-8D73-A15A73F623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970B63-1C80-65FC-A70E-345A73F46B7F}"/>
              </a:ext>
            </a:extLst>
          </p:cNvPr>
          <p:cNvSpPr>
            <a:spLocks noGrp="1"/>
          </p:cNvSpPr>
          <p:nvPr>
            <p:ph type="dt" sz="half" idx="10"/>
          </p:nvPr>
        </p:nvSpPr>
        <p:spPr/>
        <p:txBody>
          <a:bodyPr/>
          <a:lstStyle/>
          <a:p>
            <a:fld id="{5036F744-1BE1-8842-BD52-A7C3A7A00C72}" type="datetime1">
              <a:rPr lang="en-US" smtClean="0"/>
              <a:t>12/11/2024</a:t>
            </a:fld>
            <a:endParaRPr lang="en-US"/>
          </a:p>
        </p:txBody>
      </p:sp>
      <p:sp>
        <p:nvSpPr>
          <p:cNvPr id="4" name="Footer Placeholder 3">
            <a:extLst>
              <a:ext uri="{FF2B5EF4-FFF2-40B4-BE49-F238E27FC236}">
                <a16:creationId xmlns:a16="http://schemas.microsoft.com/office/drawing/2014/main" id="{8A537CBB-3674-F400-C167-6478F98175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79FD30-63BA-5A08-60E2-08DC860B9BAF}"/>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2320451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A4E99-FA04-93E0-9492-B00F0223B641}"/>
              </a:ext>
            </a:extLst>
          </p:cNvPr>
          <p:cNvSpPr>
            <a:spLocks noGrp="1"/>
          </p:cNvSpPr>
          <p:nvPr>
            <p:ph type="dt" sz="half" idx="10"/>
          </p:nvPr>
        </p:nvSpPr>
        <p:spPr/>
        <p:txBody>
          <a:bodyPr/>
          <a:lstStyle/>
          <a:p>
            <a:fld id="{676503E0-9695-6A4F-B68D-111AA4B3804F}" type="datetime1">
              <a:rPr lang="en-US" smtClean="0"/>
              <a:t>12/11/2024</a:t>
            </a:fld>
            <a:endParaRPr lang="en-US"/>
          </a:p>
        </p:txBody>
      </p:sp>
      <p:sp>
        <p:nvSpPr>
          <p:cNvPr id="3" name="Footer Placeholder 2">
            <a:extLst>
              <a:ext uri="{FF2B5EF4-FFF2-40B4-BE49-F238E27FC236}">
                <a16:creationId xmlns:a16="http://schemas.microsoft.com/office/drawing/2014/main" id="{9AC9F977-F7E0-2CB3-569A-6232FD9181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B5C45-B815-5ED3-22CA-99F784039CB6}"/>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98704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67E5-537B-0B1B-2B23-F3E17105ED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14B4AA-8961-FAD3-CC95-0D53BFE8F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82FD0F-17A1-CBEE-7E29-BC49BD3A3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DBF80-F7B7-DD27-26E6-B113072DE4A2}"/>
              </a:ext>
            </a:extLst>
          </p:cNvPr>
          <p:cNvSpPr>
            <a:spLocks noGrp="1"/>
          </p:cNvSpPr>
          <p:nvPr>
            <p:ph type="dt" sz="half" idx="10"/>
          </p:nvPr>
        </p:nvSpPr>
        <p:spPr/>
        <p:txBody>
          <a:bodyPr/>
          <a:lstStyle/>
          <a:p>
            <a:fld id="{AF987C41-C937-6E40-A47D-191701E9B891}" type="datetime1">
              <a:rPr lang="en-US" smtClean="0"/>
              <a:t>12/11/2024</a:t>
            </a:fld>
            <a:endParaRPr lang="en-US"/>
          </a:p>
        </p:txBody>
      </p:sp>
      <p:sp>
        <p:nvSpPr>
          <p:cNvPr id="6" name="Footer Placeholder 5">
            <a:extLst>
              <a:ext uri="{FF2B5EF4-FFF2-40B4-BE49-F238E27FC236}">
                <a16:creationId xmlns:a16="http://schemas.microsoft.com/office/drawing/2014/main" id="{66EE938A-1BD7-DD86-BEFF-2E3DF35FC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4BD3E8-6589-3D86-F49C-4D22FABFB864}"/>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294502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21AB-05A3-AC26-DD5D-F04C45529E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CE108C-5BA9-21EB-9ADB-1F2C08BAD1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1EFD7D-AB15-31A4-6BBA-D3111147C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591C45-2045-776B-E49E-0AB57875B095}"/>
              </a:ext>
            </a:extLst>
          </p:cNvPr>
          <p:cNvSpPr>
            <a:spLocks noGrp="1"/>
          </p:cNvSpPr>
          <p:nvPr>
            <p:ph type="dt" sz="half" idx="10"/>
          </p:nvPr>
        </p:nvSpPr>
        <p:spPr/>
        <p:txBody>
          <a:bodyPr/>
          <a:lstStyle/>
          <a:p>
            <a:fld id="{F1955651-9B36-0C4C-AC62-5DEC29A4A3CB}" type="datetime1">
              <a:rPr lang="en-US" smtClean="0"/>
              <a:t>12/11/2024</a:t>
            </a:fld>
            <a:endParaRPr lang="en-US"/>
          </a:p>
        </p:txBody>
      </p:sp>
      <p:sp>
        <p:nvSpPr>
          <p:cNvPr id="6" name="Footer Placeholder 5">
            <a:extLst>
              <a:ext uri="{FF2B5EF4-FFF2-40B4-BE49-F238E27FC236}">
                <a16:creationId xmlns:a16="http://schemas.microsoft.com/office/drawing/2014/main" id="{62B0D613-BF27-C3B9-BD90-ADEA1C032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EE213-F15C-68FD-798D-263A9E01A887}"/>
              </a:ext>
            </a:extLst>
          </p:cNvPr>
          <p:cNvSpPr>
            <a:spLocks noGrp="1"/>
          </p:cNvSpPr>
          <p:nvPr>
            <p:ph type="sldNum" sz="quarter" idx="12"/>
          </p:nvPr>
        </p:nvSpPr>
        <p:spPr/>
        <p:txBody>
          <a:bodyPr/>
          <a:lstStyle/>
          <a:p>
            <a:fld id="{480548AA-9BE0-B34F-9A90-4CB22EF652C0}" type="slidenum">
              <a:rPr lang="en-US" smtClean="0"/>
              <a:t>‹#›</a:t>
            </a:fld>
            <a:endParaRPr lang="en-US"/>
          </a:p>
        </p:txBody>
      </p:sp>
    </p:spTree>
    <p:extLst>
      <p:ext uri="{BB962C8B-B14F-4D97-AF65-F5344CB8AC3E}">
        <p14:creationId xmlns:p14="http://schemas.microsoft.com/office/powerpoint/2010/main" val="4145544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8301DF-156A-9B47-AEC5-1AB3209C2A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B186BE-15AE-318D-24FD-32ED692BF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DB5DA-7BBB-FA8F-5F95-C02627D9EB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DC2FC-96BE-5542-BEFA-7521C928B714}" type="datetime1">
              <a:rPr lang="en-US" smtClean="0"/>
              <a:t>12/11/2024</a:t>
            </a:fld>
            <a:endParaRPr lang="en-US"/>
          </a:p>
        </p:txBody>
      </p:sp>
      <p:sp>
        <p:nvSpPr>
          <p:cNvPr id="5" name="Footer Placeholder 4">
            <a:extLst>
              <a:ext uri="{FF2B5EF4-FFF2-40B4-BE49-F238E27FC236}">
                <a16:creationId xmlns:a16="http://schemas.microsoft.com/office/drawing/2014/main" id="{23046D2C-E220-6CC6-FEDD-C3D6551CD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AB9E98-158D-DD58-1CE4-45CA4999EA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0548AA-9BE0-B34F-9A90-4CB22EF652C0}" type="slidenum">
              <a:rPr lang="en-US" smtClean="0"/>
              <a:t>‹#›</a:t>
            </a:fld>
            <a:endParaRPr lang="en-US"/>
          </a:p>
        </p:txBody>
      </p:sp>
    </p:spTree>
    <p:extLst>
      <p:ext uri="{BB962C8B-B14F-4D97-AF65-F5344CB8AC3E}">
        <p14:creationId xmlns:p14="http://schemas.microsoft.com/office/powerpoint/2010/main" val="3280027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80A6D-7686-95B9-18AF-BC00BED63C10}"/>
              </a:ext>
            </a:extLst>
          </p:cNvPr>
          <p:cNvSpPr>
            <a:spLocks noGrp="1"/>
          </p:cNvSpPr>
          <p:nvPr>
            <p:ph type="ctrTitle"/>
          </p:nvPr>
        </p:nvSpPr>
        <p:spPr>
          <a:xfrm>
            <a:off x="838200" y="451381"/>
            <a:ext cx="10512552" cy="4066540"/>
          </a:xfrm>
        </p:spPr>
        <p:txBody>
          <a:bodyPr anchor="b">
            <a:normAutofit/>
          </a:bodyPr>
          <a:lstStyle/>
          <a:p>
            <a:pPr algn="l"/>
            <a:r>
              <a:rPr lang="en-US" sz="4400"/>
              <a:t>CSE 583 Presentation:</a:t>
            </a:r>
            <a:br>
              <a:rPr lang="en-US" sz="6600"/>
            </a:br>
            <a:r>
              <a:rPr lang="en-US" sz="6600"/>
              <a:t>where2charge</a:t>
            </a:r>
          </a:p>
        </p:txBody>
      </p:sp>
      <p:sp>
        <p:nvSpPr>
          <p:cNvPr id="3" name="Subtitle 2">
            <a:extLst>
              <a:ext uri="{FF2B5EF4-FFF2-40B4-BE49-F238E27FC236}">
                <a16:creationId xmlns:a16="http://schemas.microsoft.com/office/drawing/2014/main" id="{D3DF8B25-BA45-136B-FAC1-A6E619D987DF}"/>
              </a:ext>
            </a:extLst>
          </p:cNvPr>
          <p:cNvSpPr>
            <a:spLocks noGrp="1"/>
          </p:cNvSpPr>
          <p:nvPr>
            <p:ph type="subTitle" idx="1"/>
          </p:nvPr>
        </p:nvSpPr>
        <p:spPr>
          <a:xfrm>
            <a:off x="838199" y="4983276"/>
            <a:ext cx="10512552" cy="1126680"/>
          </a:xfrm>
        </p:spPr>
        <p:txBody>
          <a:bodyPr>
            <a:normAutofit/>
          </a:bodyPr>
          <a:lstStyle/>
          <a:p>
            <a:pPr algn="l"/>
            <a:endParaRPr lang="en-US" sz="1700"/>
          </a:p>
          <a:p>
            <a:pPr algn="l"/>
            <a:r>
              <a:rPr lang="en-US" sz="1700"/>
              <a:t>Arsalan Esmaili</a:t>
            </a:r>
          </a:p>
          <a:p>
            <a:pPr algn="l"/>
            <a:r>
              <a:rPr lang="en-US" sz="1700"/>
              <a:t>Soheil Keshavarz</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694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tanding next to a car&#10;&#10;Description automatically generated">
            <a:extLst>
              <a:ext uri="{FF2B5EF4-FFF2-40B4-BE49-F238E27FC236}">
                <a16:creationId xmlns:a16="http://schemas.microsoft.com/office/drawing/2014/main" id="{4BF831AB-F286-15D2-F327-DDC3C33EA445}"/>
              </a:ext>
            </a:extLst>
          </p:cNvPr>
          <p:cNvPicPr>
            <a:picLocks noChangeAspect="1"/>
          </p:cNvPicPr>
          <p:nvPr/>
        </p:nvPicPr>
        <p:blipFill>
          <a:blip r:embed="rId2"/>
          <a:srcRect l="17503" r="18250"/>
          <a:stretch/>
        </p:blipFill>
        <p:spPr>
          <a:xfrm>
            <a:off x="4474534" y="10"/>
            <a:ext cx="7878277"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0A99F96-584E-9868-6CF3-BFD2557817F6}"/>
              </a:ext>
            </a:extLst>
          </p:cNvPr>
          <p:cNvSpPr txBox="1">
            <a:spLocks/>
          </p:cNvSpPr>
          <p:nvPr/>
        </p:nvSpPr>
        <p:spPr>
          <a:xfrm>
            <a:off x="418568" y="-193084"/>
            <a:ext cx="4393462"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a:latin typeface="Garamond"/>
              </a:rPr>
              <a:t>   Description</a:t>
            </a:r>
          </a:p>
        </p:txBody>
      </p:sp>
      <p:sp>
        <p:nvSpPr>
          <p:cNvPr id="8" name="Content Placeholder 8">
            <a:extLst>
              <a:ext uri="{FF2B5EF4-FFF2-40B4-BE49-F238E27FC236}">
                <a16:creationId xmlns:a16="http://schemas.microsoft.com/office/drawing/2014/main" id="{F594E1EA-0ACF-D329-D1F1-AEE6D1A5AF21}"/>
              </a:ext>
            </a:extLst>
          </p:cNvPr>
          <p:cNvSpPr txBox="1">
            <a:spLocks/>
          </p:cNvSpPr>
          <p:nvPr/>
        </p:nvSpPr>
        <p:spPr>
          <a:xfrm>
            <a:off x="333153" y="1273479"/>
            <a:ext cx="4393462" cy="37427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latin typeface="Garamond"/>
              </a:rPr>
              <a:t>We developed a charging recommendation tool, which is different from what is available</a:t>
            </a:r>
            <a:endParaRPr lang="en-US"/>
          </a:p>
          <a:p>
            <a:pPr marL="0" indent="0" algn="just">
              <a:buNone/>
            </a:pPr>
            <a:r>
              <a:rPr lang="en-US" sz="2000" b="1">
                <a:latin typeface="Garamond"/>
              </a:rPr>
              <a:t>C</a:t>
            </a:r>
            <a:r>
              <a:rPr lang="en-US" sz="1600" b="1">
                <a:latin typeface="Garamond"/>
              </a:rPr>
              <a:t>OMPONENTS</a:t>
            </a:r>
            <a:r>
              <a:rPr lang="en-US" sz="2000" b="1">
                <a:latin typeface="Garamond"/>
              </a:rPr>
              <a:t>:</a:t>
            </a:r>
          </a:p>
          <a:p>
            <a:pPr marL="457200" algn="just"/>
            <a:r>
              <a:rPr lang="en-US" sz="2000">
                <a:latin typeface="Garamond"/>
              </a:rPr>
              <a:t>Back end: data analysis and suggesting the best charging stations</a:t>
            </a:r>
          </a:p>
          <a:p>
            <a:pPr marL="457200" algn="just"/>
            <a:r>
              <a:rPr lang="en-US" sz="2000">
                <a:latin typeface="Garamond"/>
              </a:rPr>
              <a:t>Front end: an interactive map where user can get reliable EVCS suggestions and their routes</a:t>
            </a:r>
          </a:p>
          <a:p>
            <a:pPr marL="457200" algn="just"/>
            <a:endParaRPr lang="en-US" sz="1100">
              <a:latin typeface="Garamond"/>
            </a:endParaRPr>
          </a:p>
          <a:p>
            <a:pPr marL="0" indent="0" algn="just">
              <a:spcBef>
                <a:spcPts val="0"/>
              </a:spcBef>
              <a:buNone/>
            </a:pPr>
            <a:r>
              <a:rPr lang="en-US" sz="2000" b="1">
                <a:latin typeface="Garamond"/>
              </a:rPr>
              <a:t>U</a:t>
            </a:r>
            <a:r>
              <a:rPr lang="en-US" sz="1600" b="1">
                <a:latin typeface="Garamond"/>
              </a:rPr>
              <a:t>SERS</a:t>
            </a:r>
            <a:r>
              <a:rPr lang="en-US" sz="2000" b="1">
                <a:latin typeface="Garamond"/>
              </a:rPr>
              <a:t>:</a:t>
            </a:r>
            <a:endParaRPr lang="en-US"/>
          </a:p>
          <a:p>
            <a:pPr marL="514350" algn="just">
              <a:spcBef>
                <a:spcPts val="0"/>
              </a:spcBef>
            </a:pPr>
            <a:r>
              <a:rPr lang="en-US" sz="2000">
                <a:latin typeface="Garamond"/>
              </a:rPr>
              <a:t>EV drivers</a:t>
            </a:r>
          </a:p>
          <a:p>
            <a:pPr marL="514350" algn="just">
              <a:spcBef>
                <a:spcPts val="0"/>
              </a:spcBef>
            </a:pPr>
            <a:r>
              <a:rPr lang="en-US" sz="2000">
                <a:latin typeface="Garamond"/>
              </a:rPr>
              <a:t>Policymakers</a:t>
            </a:r>
          </a:p>
          <a:p>
            <a:pPr marL="514350" algn="just">
              <a:spcBef>
                <a:spcPts val="0"/>
              </a:spcBef>
            </a:pPr>
            <a:r>
              <a:rPr lang="en-US" sz="2000">
                <a:latin typeface="Garamond"/>
              </a:rPr>
              <a:t>Researchers</a:t>
            </a:r>
          </a:p>
          <a:p>
            <a:pPr marL="0" algn="just"/>
            <a:endParaRPr lang="en-US" sz="2000">
              <a:latin typeface="Garamond"/>
            </a:endParaRPr>
          </a:p>
        </p:txBody>
      </p:sp>
      <p:sp>
        <p:nvSpPr>
          <p:cNvPr id="4" name="Slide Number Placeholder 3">
            <a:extLst>
              <a:ext uri="{FF2B5EF4-FFF2-40B4-BE49-F238E27FC236}">
                <a16:creationId xmlns:a16="http://schemas.microsoft.com/office/drawing/2014/main" id="{F58F7DBA-5479-1755-C95A-A6CDBCED9C9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480548AA-9BE0-B34F-9A90-4CB22EF652C0}"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sp>
        <p:nvSpPr>
          <p:cNvPr id="3" name="Oval 2">
            <a:extLst>
              <a:ext uri="{FF2B5EF4-FFF2-40B4-BE49-F238E27FC236}">
                <a16:creationId xmlns:a16="http://schemas.microsoft.com/office/drawing/2014/main" id="{ACF1E910-E355-9DB9-A9BA-C7A1692E450C}"/>
              </a:ext>
            </a:extLst>
          </p:cNvPr>
          <p:cNvSpPr/>
          <p:nvPr/>
        </p:nvSpPr>
        <p:spPr>
          <a:xfrm>
            <a:off x="9524859" y="1176020"/>
            <a:ext cx="1116475" cy="107181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yellow rectangular object with stars and text&#10;&#10;Description automatically generated">
            <a:extLst>
              <a:ext uri="{FF2B5EF4-FFF2-40B4-BE49-F238E27FC236}">
                <a16:creationId xmlns:a16="http://schemas.microsoft.com/office/drawing/2014/main" id="{4B1C67FD-CF78-5685-1015-C26957C2F0DE}"/>
              </a:ext>
            </a:extLst>
          </p:cNvPr>
          <p:cNvPicPr>
            <a:picLocks noChangeAspect="1"/>
          </p:cNvPicPr>
          <p:nvPr/>
        </p:nvPicPr>
        <p:blipFill>
          <a:blip r:embed="rId3"/>
          <a:stretch>
            <a:fillRect/>
          </a:stretch>
        </p:blipFill>
        <p:spPr>
          <a:xfrm>
            <a:off x="9604691" y="1176165"/>
            <a:ext cx="393407" cy="411128"/>
          </a:xfrm>
          <a:prstGeom prst="rect">
            <a:avLst/>
          </a:prstGeom>
        </p:spPr>
      </p:pic>
      <p:sp>
        <p:nvSpPr>
          <p:cNvPr id="7" name="TextBox 6">
            <a:extLst>
              <a:ext uri="{FF2B5EF4-FFF2-40B4-BE49-F238E27FC236}">
                <a16:creationId xmlns:a16="http://schemas.microsoft.com/office/drawing/2014/main" id="{1CF16705-9C8D-A7F1-9A47-F7F6817AA808}"/>
              </a:ext>
            </a:extLst>
          </p:cNvPr>
          <p:cNvSpPr txBox="1"/>
          <p:nvPr/>
        </p:nvSpPr>
        <p:spPr>
          <a:xfrm rot="-1080000">
            <a:off x="10085411" y="1129012"/>
            <a:ext cx="4253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FFC000"/>
                </a:solidFill>
              </a:rPr>
              <a:t>$</a:t>
            </a:r>
          </a:p>
        </p:txBody>
      </p:sp>
      <p:pic>
        <p:nvPicPr>
          <p:cNvPr id="10" name="Picture 9" descr="A yellow pointers on a black background&#10;&#10;Description automatically generated">
            <a:extLst>
              <a:ext uri="{FF2B5EF4-FFF2-40B4-BE49-F238E27FC236}">
                <a16:creationId xmlns:a16="http://schemas.microsoft.com/office/drawing/2014/main" id="{20B27F3B-3859-E03A-AF48-8A367E9798FD}"/>
              </a:ext>
            </a:extLst>
          </p:cNvPr>
          <p:cNvPicPr>
            <a:picLocks noChangeAspect="1"/>
          </p:cNvPicPr>
          <p:nvPr/>
        </p:nvPicPr>
        <p:blipFill>
          <a:blip r:embed="rId4"/>
          <a:stretch>
            <a:fillRect/>
          </a:stretch>
        </p:blipFill>
        <p:spPr>
          <a:xfrm>
            <a:off x="9620691" y="1770072"/>
            <a:ext cx="522768" cy="513908"/>
          </a:xfrm>
          <a:prstGeom prst="rect">
            <a:avLst/>
          </a:prstGeom>
        </p:spPr>
      </p:pic>
      <p:pic>
        <p:nvPicPr>
          <p:cNvPr id="11" name="Picture 10" descr="A hand holding a thumb up&#10;&#10;Description automatically generated">
            <a:extLst>
              <a:ext uri="{FF2B5EF4-FFF2-40B4-BE49-F238E27FC236}">
                <a16:creationId xmlns:a16="http://schemas.microsoft.com/office/drawing/2014/main" id="{5CFA8413-24ED-78AA-EFCD-29FFED8623AC}"/>
              </a:ext>
            </a:extLst>
          </p:cNvPr>
          <p:cNvPicPr>
            <a:picLocks noChangeAspect="1"/>
          </p:cNvPicPr>
          <p:nvPr/>
        </p:nvPicPr>
        <p:blipFill>
          <a:blip r:embed="rId5"/>
          <a:stretch>
            <a:fillRect/>
          </a:stretch>
        </p:blipFill>
        <p:spPr>
          <a:xfrm>
            <a:off x="10297160" y="1767840"/>
            <a:ext cx="375920" cy="416560"/>
          </a:xfrm>
          <a:prstGeom prst="rect">
            <a:avLst/>
          </a:prstGeom>
        </p:spPr>
      </p:pic>
      <p:pic>
        <p:nvPicPr>
          <p:cNvPr id="14" name="Picture 13">
            <a:extLst>
              <a:ext uri="{FF2B5EF4-FFF2-40B4-BE49-F238E27FC236}">
                <a16:creationId xmlns:a16="http://schemas.microsoft.com/office/drawing/2014/main" id="{1B00ACC7-569C-08D0-F08F-7A5A1F25268E}"/>
              </a:ext>
            </a:extLst>
          </p:cNvPr>
          <p:cNvPicPr>
            <a:picLocks noChangeAspect="1"/>
          </p:cNvPicPr>
          <p:nvPr/>
        </p:nvPicPr>
        <p:blipFill>
          <a:blip r:embed="rId6"/>
          <a:stretch>
            <a:fillRect/>
          </a:stretch>
        </p:blipFill>
        <p:spPr>
          <a:xfrm>
            <a:off x="333153" y="540972"/>
            <a:ext cx="401320" cy="431800"/>
          </a:xfrm>
          <a:prstGeom prst="rect">
            <a:avLst/>
          </a:prstGeom>
        </p:spPr>
      </p:pic>
    </p:spTree>
    <p:extLst>
      <p:ext uri="{BB962C8B-B14F-4D97-AF65-F5344CB8AC3E}">
        <p14:creationId xmlns:p14="http://schemas.microsoft.com/office/powerpoint/2010/main" val="352639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9C1A-E2BD-2657-0C70-BA35B2FC775A}"/>
              </a:ext>
            </a:extLst>
          </p:cNvPr>
          <p:cNvSpPr>
            <a:spLocks noGrp="1"/>
          </p:cNvSpPr>
          <p:nvPr>
            <p:ph type="title"/>
          </p:nvPr>
        </p:nvSpPr>
        <p:spPr>
          <a:xfrm>
            <a:off x="454837" y="152474"/>
            <a:ext cx="10515600" cy="1325563"/>
          </a:xfrm>
        </p:spPr>
        <p:txBody>
          <a:bodyPr>
            <a:normAutofit/>
          </a:bodyPr>
          <a:lstStyle/>
          <a:p>
            <a:r>
              <a:rPr lang="en-US" sz="5400">
                <a:latin typeface="Garamond"/>
              </a:rPr>
              <a:t>   Data </a:t>
            </a:r>
          </a:p>
        </p:txBody>
      </p:sp>
      <p:sp>
        <p:nvSpPr>
          <p:cNvPr id="4" name="Slide Number Placeholder 3">
            <a:extLst>
              <a:ext uri="{FF2B5EF4-FFF2-40B4-BE49-F238E27FC236}">
                <a16:creationId xmlns:a16="http://schemas.microsoft.com/office/drawing/2014/main" id="{695DDC0E-D3BB-BA45-05A9-FC843A0B6030}"/>
              </a:ext>
            </a:extLst>
          </p:cNvPr>
          <p:cNvSpPr>
            <a:spLocks noGrp="1"/>
          </p:cNvSpPr>
          <p:nvPr>
            <p:ph type="sldNum" sz="quarter" idx="12"/>
          </p:nvPr>
        </p:nvSpPr>
        <p:spPr/>
        <p:txBody>
          <a:bodyPr/>
          <a:lstStyle/>
          <a:p>
            <a:fld id="{480548AA-9BE0-B34F-9A90-4CB22EF652C0}" type="slidenum">
              <a:rPr lang="en-US" smtClean="0"/>
              <a:t>3</a:t>
            </a:fld>
            <a:endParaRPr lang="en-US"/>
          </a:p>
        </p:txBody>
      </p:sp>
      <p:graphicFrame>
        <p:nvGraphicFramePr>
          <p:cNvPr id="11" name="Table 10">
            <a:extLst>
              <a:ext uri="{FF2B5EF4-FFF2-40B4-BE49-F238E27FC236}">
                <a16:creationId xmlns:a16="http://schemas.microsoft.com/office/drawing/2014/main" id="{B815515A-4EA1-E3C4-74DF-D00579473942}"/>
              </a:ext>
            </a:extLst>
          </p:cNvPr>
          <p:cNvGraphicFramePr>
            <a:graphicFrameLocks noGrp="1"/>
          </p:cNvGraphicFramePr>
          <p:nvPr>
            <p:extLst>
              <p:ext uri="{D42A27DB-BD31-4B8C-83A1-F6EECF244321}">
                <p14:modId xmlns:p14="http://schemas.microsoft.com/office/powerpoint/2010/main" val="905520807"/>
              </p:ext>
            </p:extLst>
          </p:nvPr>
        </p:nvGraphicFramePr>
        <p:xfrm>
          <a:off x="656749" y="3686490"/>
          <a:ext cx="11128631" cy="2754084"/>
        </p:xfrm>
        <a:graphic>
          <a:graphicData uri="http://schemas.openxmlformats.org/drawingml/2006/table">
            <a:tbl>
              <a:tblPr firstRow="1" firstCol="1" bandRow="1">
                <a:tableStyleId>{5C22544A-7EE6-4342-B048-85BDC9FD1C3A}</a:tableStyleId>
              </a:tblPr>
              <a:tblGrid>
                <a:gridCol w="1941169">
                  <a:extLst>
                    <a:ext uri="{9D8B030D-6E8A-4147-A177-3AD203B41FA5}">
                      <a16:colId xmlns:a16="http://schemas.microsoft.com/office/drawing/2014/main" val="3650480719"/>
                    </a:ext>
                  </a:extLst>
                </a:gridCol>
                <a:gridCol w="2773100">
                  <a:extLst>
                    <a:ext uri="{9D8B030D-6E8A-4147-A177-3AD203B41FA5}">
                      <a16:colId xmlns:a16="http://schemas.microsoft.com/office/drawing/2014/main" val="2643550085"/>
                    </a:ext>
                  </a:extLst>
                </a:gridCol>
                <a:gridCol w="2941898">
                  <a:extLst>
                    <a:ext uri="{9D8B030D-6E8A-4147-A177-3AD203B41FA5}">
                      <a16:colId xmlns:a16="http://schemas.microsoft.com/office/drawing/2014/main" val="143667115"/>
                    </a:ext>
                  </a:extLst>
                </a:gridCol>
                <a:gridCol w="3472464">
                  <a:extLst>
                    <a:ext uri="{9D8B030D-6E8A-4147-A177-3AD203B41FA5}">
                      <a16:colId xmlns:a16="http://schemas.microsoft.com/office/drawing/2014/main" val="1570853676"/>
                    </a:ext>
                  </a:extLst>
                </a:gridCol>
              </a:tblGrid>
              <a:tr h="225482">
                <a:tc>
                  <a:txBody>
                    <a:bodyPr/>
                    <a:lstStyle/>
                    <a:p>
                      <a:r>
                        <a:rPr lang="en-US" sz="1800">
                          <a:solidFill>
                            <a:schemeClr val="tx1"/>
                          </a:solidFill>
                          <a:effectLst/>
                          <a:latin typeface="Garamond"/>
                        </a:rPr>
                        <a:t>N</a:t>
                      </a:r>
                      <a:r>
                        <a:rPr lang="en-US" sz="1400">
                          <a:solidFill>
                            <a:schemeClr val="tx1"/>
                          </a:solidFill>
                          <a:effectLst/>
                          <a:latin typeface="Garamond"/>
                        </a:rPr>
                        <a:t>AME</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buNone/>
                      </a:pPr>
                      <a:r>
                        <a:rPr lang="en-US" sz="1800">
                          <a:solidFill>
                            <a:schemeClr val="tx1"/>
                          </a:solidFill>
                          <a:effectLst/>
                          <a:latin typeface="Garamond"/>
                        </a:rPr>
                        <a:t>I</a:t>
                      </a:r>
                      <a:r>
                        <a:rPr lang="en-US" sz="1400">
                          <a:solidFill>
                            <a:schemeClr val="tx1"/>
                          </a:solidFill>
                          <a:effectLst/>
                          <a:latin typeface="Garamond"/>
                        </a:rPr>
                        <a:t>NFORMATION</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buNone/>
                      </a:pPr>
                      <a:r>
                        <a:rPr lang="en-US" sz="1800">
                          <a:solidFill>
                            <a:schemeClr val="tx1"/>
                          </a:solidFill>
                          <a:effectLst/>
                          <a:latin typeface="Garamond"/>
                        </a:rPr>
                        <a:t>P</a:t>
                      </a:r>
                      <a:r>
                        <a:rPr lang="en-US" sz="1400">
                          <a:solidFill>
                            <a:schemeClr val="tx1"/>
                          </a:solidFill>
                          <a:effectLst/>
                          <a:latin typeface="Garamond"/>
                        </a:rPr>
                        <a:t>URPOSE</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buNone/>
                      </a:pPr>
                      <a:r>
                        <a:rPr lang="en-US" sz="1800">
                          <a:solidFill>
                            <a:schemeClr val="tx1"/>
                          </a:solidFill>
                          <a:effectLst/>
                          <a:latin typeface="Garamond"/>
                        </a:rPr>
                        <a:t>S</a:t>
                      </a:r>
                      <a:r>
                        <a:rPr lang="en-US" sz="1400">
                          <a:solidFill>
                            <a:schemeClr val="tx1"/>
                          </a:solidFill>
                          <a:effectLst/>
                          <a:latin typeface="Garamond"/>
                        </a:rPr>
                        <a:t>OURCE</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801881"/>
                  </a:ext>
                </a:extLst>
              </a:tr>
              <a:tr h="754875">
                <a:tc>
                  <a:txBody>
                    <a:bodyPr/>
                    <a:lstStyle/>
                    <a:p>
                      <a:r>
                        <a:rPr lang="en-US" sz="1800">
                          <a:solidFill>
                            <a:schemeClr val="tx1"/>
                          </a:solidFill>
                          <a:effectLst/>
                          <a:latin typeface="Garamond"/>
                        </a:rPr>
                        <a:t>Charging Station</a:t>
                      </a: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r>
                        <a:rPr lang="en-US" sz="1800">
                          <a:solidFill>
                            <a:schemeClr val="tx1"/>
                          </a:solidFill>
                          <a:effectLst/>
                          <a:latin typeface="Garamond"/>
                        </a:rPr>
                        <a:t>Charging station location, type, and number of plugs in each station</a:t>
                      </a: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r>
                        <a:rPr lang="en-US" sz="1800">
                          <a:solidFill>
                            <a:schemeClr val="tx1"/>
                          </a:solidFill>
                          <a:effectLst/>
                          <a:latin typeface="Garamond"/>
                        </a:rPr>
                        <a:t>Finding plugs counts and location</a:t>
                      </a: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endParaRPr lang="en-US" sz="1800">
                        <a:solidFill>
                          <a:schemeClr val="tx1"/>
                        </a:solidFill>
                        <a:effectLst/>
                        <a:latin typeface="Garamond"/>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157406222"/>
                  </a:ext>
                </a:extLst>
              </a:tr>
              <a:tr h="754875">
                <a:tc>
                  <a:txBody>
                    <a:bodyPr/>
                    <a:lstStyle/>
                    <a:p>
                      <a:r>
                        <a:rPr lang="en-US" sz="1800">
                          <a:solidFill>
                            <a:schemeClr val="tx1"/>
                          </a:solidFill>
                          <a:effectLst/>
                          <a:latin typeface="Garamond"/>
                        </a:rPr>
                        <a:t>EV adoption</a:t>
                      </a:r>
                    </a:p>
                  </a:txBody>
                  <a:tcPr marL="68580" marR="68580" marT="0" marB="0">
                    <a:lnL>
                      <a:noFill/>
                    </a:lnL>
                    <a:lnR>
                      <a:noFill/>
                    </a:lnR>
                    <a:lnT>
                      <a:noFill/>
                    </a:lnT>
                    <a:lnB>
                      <a:noFill/>
                    </a:lnB>
                    <a:noFill/>
                  </a:tcPr>
                </a:tc>
                <a:tc>
                  <a:txBody>
                    <a:bodyPr/>
                    <a:lstStyle/>
                    <a:p>
                      <a:r>
                        <a:rPr lang="en-US" sz="1800">
                          <a:solidFill>
                            <a:schemeClr val="tx1"/>
                          </a:solidFill>
                          <a:effectLst/>
                          <a:latin typeface="Garamond"/>
                        </a:rPr>
                        <a:t>Registered EVs by census tract</a:t>
                      </a:r>
                    </a:p>
                  </a:txBody>
                  <a:tcPr marL="68580" marR="68580" marT="0" marB="0">
                    <a:lnL>
                      <a:noFill/>
                    </a:lnL>
                    <a:lnR>
                      <a:noFill/>
                    </a:lnR>
                    <a:lnT>
                      <a:noFill/>
                    </a:lnT>
                    <a:lnB>
                      <a:noFill/>
                    </a:lnB>
                    <a:noFill/>
                  </a:tcPr>
                </a:tc>
                <a:tc>
                  <a:txBody>
                    <a:bodyPr/>
                    <a:lstStyle/>
                    <a:p>
                      <a:r>
                        <a:rPr lang="en-US" sz="1800">
                          <a:solidFill>
                            <a:schemeClr val="tx1"/>
                          </a:solidFill>
                          <a:effectLst/>
                          <a:latin typeface="Garamond"/>
                        </a:rPr>
                        <a:t>Finding number of registered EVs</a:t>
                      </a:r>
                    </a:p>
                  </a:txBody>
                  <a:tcPr marL="68580" marR="68580" marT="0" marB="0">
                    <a:lnL>
                      <a:noFill/>
                    </a:lnL>
                    <a:lnR>
                      <a:noFill/>
                    </a:lnR>
                    <a:lnT>
                      <a:noFill/>
                    </a:lnT>
                    <a:lnB>
                      <a:noFill/>
                    </a:lnB>
                    <a:noFill/>
                  </a:tcPr>
                </a:tc>
                <a:tc>
                  <a:txBody>
                    <a:bodyPr/>
                    <a:lstStyle/>
                    <a:p>
                      <a:endParaRPr lang="en-US" sz="1800">
                        <a:solidFill>
                          <a:schemeClr val="tx1"/>
                        </a:solidFill>
                        <a:effectLst/>
                        <a:latin typeface="Garamond"/>
                      </a:endParaRPr>
                    </a:p>
                  </a:txBody>
                  <a:tcPr marL="68580" marR="68580" marT="0" marB="0">
                    <a:lnL>
                      <a:noFill/>
                    </a:lnL>
                    <a:lnR>
                      <a:noFill/>
                    </a:lnR>
                    <a:lnT>
                      <a:noFill/>
                    </a:lnT>
                    <a:lnB>
                      <a:noFill/>
                    </a:lnB>
                    <a:noFill/>
                  </a:tcPr>
                </a:tc>
                <a:extLst>
                  <a:ext uri="{0D108BD9-81ED-4DB2-BD59-A6C34878D82A}">
                    <a16:rowId xmlns:a16="http://schemas.microsoft.com/office/drawing/2014/main" val="1913226262"/>
                  </a:ext>
                </a:extLst>
              </a:tr>
              <a:tr h="901929">
                <a:tc>
                  <a:txBody>
                    <a:bodyPr/>
                    <a:lstStyle/>
                    <a:p>
                      <a:r>
                        <a:rPr lang="en-US" sz="1800">
                          <a:solidFill>
                            <a:schemeClr val="tx1"/>
                          </a:solidFill>
                          <a:effectLst/>
                          <a:latin typeface="Garamond"/>
                        </a:rPr>
                        <a:t>Census Tracts</a:t>
                      </a:r>
                    </a:p>
                  </a:txBody>
                  <a:tcPr marL="68580" marR="68580" marT="0" marB="0">
                    <a:lnL>
                      <a:noFill/>
                    </a:lnL>
                    <a:lnR>
                      <a:noFill/>
                    </a:lnR>
                    <a:lnT>
                      <a:noFill/>
                    </a:lnT>
                    <a:lnB>
                      <a:noFill/>
                    </a:lnB>
                    <a:noFill/>
                  </a:tcPr>
                </a:tc>
                <a:tc>
                  <a:txBody>
                    <a:bodyPr/>
                    <a:lstStyle/>
                    <a:p>
                      <a:r>
                        <a:rPr lang="en-US" sz="1800">
                          <a:solidFill>
                            <a:schemeClr val="tx1"/>
                          </a:solidFill>
                          <a:effectLst/>
                          <a:latin typeface="Garamond"/>
                        </a:rPr>
                        <a:t>Census tracts’ geographical information</a:t>
                      </a:r>
                    </a:p>
                  </a:txBody>
                  <a:tcPr marL="68580" marR="68580" marT="0" marB="0">
                    <a:lnL>
                      <a:noFill/>
                    </a:lnL>
                    <a:lnR>
                      <a:noFill/>
                    </a:lnR>
                    <a:lnT>
                      <a:noFill/>
                    </a:lnT>
                    <a:lnB>
                      <a:noFill/>
                    </a:lnB>
                    <a:noFill/>
                  </a:tcPr>
                </a:tc>
                <a:tc>
                  <a:txBody>
                    <a:bodyPr/>
                    <a:lstStyle/>
                    <a:p>
                      <a:r>
                        <a:rPr lang="en-US" sz="1800">
                          <a:solidFill>
                            <a:schemeClr val="tx1"/>
                          </a:solidFill>
                          <a:effectLst/>
                          <a:latin typeface="Garamond"/>
                        </a:rPr>
                        <a:t>Mapping the corresponding census tract for each plug</a:t>
                      </a:r>
                    </a:p>
                  </a:txBody>
                  <a:tcPr marL="68580" marR="68580" marT="0" marB="0">
                    <a:lnL>
                      <a:noFill/>
                    </a:lnL>
                    <a:lnR>
                      <a:noFill/>
                    </a:lnR>
                    <a:lnT>
                      <a:noFill/>
                    </a:lnT>
                    <a:lnB>
                      <a:noFill/>
                    </a:lnB>
                    <a:noFill/>
                  </a:tcPr>
                </a:tc>
                <a:tc>
                  <a:txBody>
                    <a:bodyPr/>
                    <a:lstStyle/>
                    <a:p>
                      <a:endParaRPr lang="en-US" sz="1800">
                        <a:solidFill>
                          <a:schemeClr val="tx1"/>
                        </a:solidFill>
                        <a:effectLst/>
                        <a:latin typeface="Garamond"/>
                      </a:endParaRPr>
                    </a:p>
                  </a:txBody>
                  <a:tcPr marL="68580" marR="68580" marT="0" marB="0">
                    <a:lnL>
                      <a:noFill/>
                    </a:lnL>
                    <a:lnR>
                      <a:noFill/>
                    </a:lnR>
                    <a:lnT>
                      <a:noFill/>
                    </a:lnT>
                    <a:lnB>
                      <a:noFill/>
                    </a:lnB>
                    <a:noFill/>
                  </a:tcPr>
                </a:tc>
                <a:extLst>
                  <a:ext uri="{0D108BD9-81ED-4DB2-BD59-A6C34878D82A}">
                    <a16:rowId xmlns:a16="http://schemas.microsoft.com/office/drawing/2014/main" val="2505562823"/>
                  </a:ext>
                </a:extLst>
              </a:tr>
            </a:tbl>
          </a:graphicData>
        </a:graphic>
      </p:graphicFrame>
      <p:pic>
        <p:nvPicPr>
          <p:cNvPr id="3" name="Picture 2" descr="A close-up of a logo&#10;&#10;Description automatically generated">
            <a:extLst>
              <a:ext uri="{FF2B5EF4-FFF2-40B4-BE49-F238E27FC236}">
                <a16:creationId xmlns:a16="http://schemas.microsoft.com/office/drawing/2014/main" id="{31EC1874-F791-0D78-81D7-1CA5C5A91258}"/>
              </a:ext>
            </a:extLst>
          </p:cNvPr>
          <p:cNvPicPr>
            <a:picLocks noChangeAspect="1"/>
          </p:cNvPicPr>
          <p:nvPr/>
        </p:nvPicPr>
        <p:blipFill>
          <a:blip r:embed="rId2"/>
          <a:srcRect l="-55" r="-193" b="4210"/>
          <a:stretch/>
        </p:blipFill>
        <p:spPr>
          <a:xfrm>
            <a:off x="8427213" y="4844016"/>
            <a:ext cx="3300618" cy="607979"/>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AB9413C7-1B7F-7DE5-D5FF-28D0F166D315}"/>
              </a:ext>
            </a:extLst>
          </p:cNvPr>
          <p:cNvPicPr>
            <a:picLocks noChangeAspect="1"/>
          </p:cNvPicPr>
          <p:nvPr/>
        </p:nvPicPr>
        <p:blipFill>
          <a:blip r:embed="rId3"/>
          <a:stretch>
            <a:fillRect/>
          </a:stretch>
        </p:blipFill>
        <p:spPr>
          <a:xfrm>
            <a:off x="8422869" y="5569024"/>
            <a:ext cx="2257425" cy="628650"/>
          </a:xfrm>
          <a:prstGeom prst="rect">
            <a:avLst/>
          </a:prstGeom>
        </p:spPr>
      </p:pic>
      <p:pic>
        <p:nvPicPr>
          <p:cNvPr id="6" name="Picture 5" descr="A green text with white text&#10;&#10;Description automatically generated">
            <a:extLst>
              <a:ext uri="{FF2B5EF4-FFF2-40B4-BE49-F238E27FC236}">
                <a16:creationId xmlns:a16="http://schemas.microsoft.com/office/drawing/2014/main" id="{0E558B58-842F-574E-1354-7C343033E685}"/>
              </a:ext>
            </a:extLst>
          </p:cNvPr>
          <p:cNvPicPr>
            <a:picLocks noChangeAspect="1"/>
          </p:cNvPicPr>
          <p:nvPr/>
        </p:nvPicPr>
        <p:blipFill>
          <a:blip r:embed="rId4"/>
          <a:stretch>
            <a:fillRect/>
          </a:stretch>
        </p:blipFill>
        <p:spPr>
          <a:xfrm>
            <a:off x="8425637" y="4076257"/>
            <a:ext cx="1959493" cy="690231"/>
          </a:xfrm>
          <a:prstGeom prst="rect">
            <a:avLst/>
          </a:prstGeom>
        </p:spPr>
      </p:pic>
      <p:pic>
        <p:nvPicPr>
          <p:cNvPr id="8" name="Picture 7" descr="A map of the united states with green flowers&#10;&#10;Description automatically generated">
            <a:extLst>
              <a:ext uri="{FF2B5EF4-FFF2-40B4-BE49-F238E27FC236}">
                <a16:creationId xmlns:a16="http://schemas.microsoft.com/office/drawing/2014/main" id="{420CE105-E165-BEAA-AD26-484322197C9C}"/>
              </a:ext>
            </a:extLst>
          </p:cNvPr>
          <p:cNvPicPr>
            <a:picLocks noChangeAspect="1"/>
          </p:cNvPicPr>
          <p:nvPr/>
        </p:nvPicPr>
        <p:blipFill>
          <a:blip r:embed="rId5"/>
          <a:stretch>
            <a:fillRect/>
          </a:stretch>
        </p:blipFill>
        <p:spPr>
          <a:xfrm>
            <a:off x="3445318" y="282775"/>
            <a:ext cx="5543550" cy="3152775"/>
          </a:xfrm>
          <a:prstGeom prst="rect">
            <a:avLst/>
          </a:prstGeom>
        </p:spPr>
      </p:pic>
      <p:pic>
        <p:nvPicPr>
          <p:cNvPr id="7" name="Picture 6">
            <a:extLst>
              <a:ext uri="{FF2B5EF4-FFF2-40B4-BE49-F238E27FC236}">
                <a16:creationId xmlns:a16="http://schemas.microsoft.com/office/drawing/2014/main" id="{36D59F7C-3AC0-D971-5C44-EC29328E313B}"/>
              </a:ext>
            </a:extLst>
          </p:cNvPr>
          <p:cNvPicPr>
            <a:picLocks noChangeAspect="1"/>
          </p:cNvPicPr>
          <p:nvPr/>
        </p:nvPicPr>
        <p:blipFill>
          <a:blip r:embed="rId6"/>
          <a:stretch>
            <a:fillRect/>
          </a:stretch>
        </p:blipFill>
        <p:spPr>
          <a:xfrm>
            <a:off x="428149" y="554905"/>
            <a:ext cx="457200" cy="497840"/>
          </a:xfrm>
          <a:prstGeom prst="rect">
            <a:avLst/>
          </a:prstGeom>
        </p:spPr>
      </p:pic>
    </p:spTree>
    <p:extLst>
      <p:ext uri="{BB962C8B-B14F-4D97-AF65-F5344CB8AC3E}">
        <p14:creationId xmlns:p14="http://schemas.microsoft.com/office/powerpoint/2010/main" val="1446491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4E1B-493D-C09D-EF87-ED5414826E02}"/>
              </a:ext>
            </a:extLst>
          </p:cNvPr>
          <p:cNvSpPr>
            <a:spLocks noGrp="1"/>
          </p:cNvSpPr>
          <p:nvPr>
            <p:ph type="title"/>
          </p:nvPr>
        </p:nvSpPr>
        <p:spPr>
          <a:xfrm>
            <a:off x="448340" y="223358"/>
            <a:ext cx="10515600" cy="1325563"/>
          </a:xfrm>
        </p:spPr>
        <p:txBody>
          <a:bodyPr>
            <a:normAutofit/>
          </a:bodyPr>
          <a:lstStyle/>
          <a:p>
            <a:r>
              <a:rPr lang="en-US" sz="5400">
                <a:latin typeface="Garamond"/>
              </a:rPr>
              <a:t>    Project Structure and Technologies</a:t>
            </a:r>
          </a:p>
        </p:txBody>
      </p:sp>
      <p:sp>
        <p:nvSpPr>
          <p:cNvPr id="9" name="TextBox 8">
            <a:extLst>
              <a:ext uri="{FF2B5EF4-FFF2-40B4-BE49-F238E27FC236}">
                <a16:creationId xmlns:a16="http://schemas.microsoft.com/office/drawing/2014/main" id="{438E5238-0F55-B021-7ECE-EF78DB872462}"/>
              </a:ext>
            </a:extLst>
          </p:cNvPr>
          <p:cNvSpPr txBox="1"/>
          <p:nvPr/>
        </p:nvSpPr>
        <p:spPr>
          <a:xfrm>
            <a:off x="451869" y="1355711"/>
            <a:ext cx="6097904" cy="707886"/>
          </a:xfrm>
          <a:prstGeom prst="rect">
            <a:avLst/>
          </a:prstGeom>
          <a:noFill/>
        </p:spPr>
        <p:txBody>
          <a:bodyPr wrap="square">
            <a:spAutoFit/>
          </a:bodyPr>
          <a:lstStyle/>
          <a:p>
            <a:pPr marL="342900" indent="-342900">
              <a:buFont typeface="Arial" panose="020B0604020202020204" pitchFamily="34" charset="0"/>
              <a:buChar char="•"/>
            </a:pPr>
            <a:r>
              <a:rPr lang="en-US" sz="2000">
                <a:latin typeface="Garamond"/>
              </a:rPr>
              <a:t>Client-server architecture</a:t>
            </a:r>
          </a:p>
          <a:p>
            <a:pPr marL="342900" indent="-342900">
              <a:buFont typeface="Arial" panose="020B0604020202020204" pitchFamily="34" charset="0"/>
              <a:buChar char="•"/>
            </a:pPr>
            <a:r>
              <a:rPr lang="en-US" sz="2000">
                <a:latin typeface="Garamond"/>
              </a:rPr>
              <a:t>Mix of procedural and object-oriented programming</a:t>
            </a:r>
          </a:p>
        </p:txBody>
      </p:sp>
      <p:pic>
        <p:nvPicPr>
          <p:cNvPr id="3" name="Picture 2">
            <a:extLst>
              <a:ext uri="{FF2B5EF4-FFF2-40B4-BE49-F238E27FC236}">
                <a16:creationId xmlns:a16="http://schemas.microsoft.com/office/drawing/2014/main" id="{FA877127-AB45-6361-6B94-AA942197E074}"/>
              </a:ext>
            </a:extLst>
          </p:cNvPr>
          <p:cNvPicPr>
            <a:picLocks noChangeAspect="1"/>
          </p:cNvPicPr>
          <p:nvPr/>
        </p:nvPicPr>
        <p:blipFill>
          <a:blip r:embed="rId2"/>
          <a:stretch>
            <a:fillRect/>
          </a:stretch>
        </p:blipFill>
        <p:spPr>
          <a:xfrm>
            <a:off x="448340" y="632139"/>
            <a:ext cx="447040" cy="5080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279CA2A-2E5D-27D0-0B4E-EAFB867C8E0C}"/>
              </a:ext>
            </a:extLst>
          </p:cNvPr>
          <p:cNvPicPr>
            <a:picLocks noChangeAspect="1"/>
          </p:cNvPicPr>
          <p:nvPr/>
        </p:nvPicPr>
        <p:blipFill>
          <a:blip r:embed="rId3"/>
          <a:stretch>
            <a:fillRect/>
          </a:stretch>
        </p:blipFill>
        <p:spPr>
          <a:xfrm>
            <a:off x="243840" y="2211939"/>
            <a:ext cx="11714480" cy="4405162"/>
          </a:xfrm>
          <a:prstGeom prst="rect">
            <a:avLst/>
          </a:prstGeom>
        </p:spPr>
      </p:pic>
      <p:pic>
        <p:nvPicPr>
          <p:cNvPr id="1026" name="Picture 2" descr="4,800+ Charger Logo Stock Illustrations, Royalty-Free Vector Graphics &amp;  Clip Art - iStock">
            <a:extLst>
              <a:ext uri="{FF2B5EF4-FFF2-40B4-BE49-F238E27FC236}">
                <a16:creationId xmlns:a16="http://schemas.microsoft.com/office/drawing/2014/main" id="{D4FDFB39-ECEB-5869-F2B4-3718266773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3867"/>
          <a:stretch/>
        </p:blipFill>
        <p:spPr bwMode="auto">
          <a:xfrm>
            <a:off x="5630917" y="2433012"/>
            <a:ext cx="702385" cy="39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22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1B03-D9BD-1D26-DE8B-F8BB97006FC7}"/>
              </a:ext>
            </a:extLst>
          </p:cNvPr>
          <p:cNvSpPr>
            <a:spLocks noGrp="1"/>
          </p:cNvSpPr>
          <p:nvPr>
            <p:ph type="title"/>
          </p:nvPr>
        </p:nvSpPr>
        <p:spPr>
          <a:xfrm>
            <a:off x="523781" y="153740"/>
            <a:ext cx="10515600" cy="1325563"/>
          </a:xfrm>
        </p:spPr>
        <p:txBody>
          <a:bodyPr>
            <a:normAutofit/>
          </a:bodyPr>
          <a:lstStyle/>
          <a:p>
            <a:r>
              <a:rPr lang="en-US" sz="5400">
                <a:latin typeface="Garamond"/>
              </a:rPr>
              <a:t>     Project deliveries</a:t>
            </a:r>
          </a:p>
        </p:txBody>
      </p:sp>
      <p:sp>
        <p:nvSpPr>
          <p:cNvPr id="4" name="Slide Number Placeholder 3">
            <a:extLst>
              <a:ext uri="{FF2B5EF4-FFF2-40B4-BE49-F238E27FC236}">
                <a16:creationId xmlns:a16="http://schemas.microsoft.com/office/drawing/2014/main" id="{23B8C77F-DEDB-75EE-03A4-5B9C8E17F031}"/>
              </a:ext>
            </a:extLst>
          </p:cNvPr>
          <p:cNvSpPr>
            <a:spLocks noGrp="1"/>
          </p:cNvSpPr>
          <p:nvPr>
            <p:ph type="sldNum" sz="quarter" idx="12"/>
          </p:nvPr>
        </p:nvSpPr>
        <p:spPr/>
        <p:txBody>
          <a:bodyPr/>
          <a:lstStyle/>
          <a:p>
            <a:fld id="{480548AA-9BE0-B34F-9A90-4CB22EF652C0}" type="slidenum">
              <a:rPr lang="en-US" smtClean="0"/>
              <a:t>5</a:t>
            </a:fld>
            <a:endParaRPr lang="en-US"/>
          </a:p>
        </p:txBody>
      </p:sp>
      <p:graphicFrame>
        <p:nvGraphicFramePr>
          <p:cNvPr id="5" name="Content Placeholder 2">
            <a:extLst>
              <a:ext uri="{FF2B5EF4-FFF2-40B4-BE49-F238E27FC236}">
                <a16:creationId xmlns:a16="http://schemas.microsoft.com/office/drawing/2014/main" id="{419FBB39-EE9D-2845-3745-8A4F3B1EB170}"/>
              </a:ext>
            </a:extLst>
          </p:cNvPr>
          <p:cNvGraphicFramePr>
            <a:graphicFrameLocks noGrp="1"/>
          </p:cNvGraphicFramePr>
          <p:nvPr>
            <p:ph idx="1"/>
            <p:extLst>
              <p:ext uri="{D42A27DB-BD31-4B8C-83A1-F6EECF244321}">
                <p14:modId xmlns:p14="http://schemas.microsoft.com/office/powerpoint/2010/main" val="233050126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86CB6A3B-2C9C-6155-7C4C-00E688CC8E01}"/>
              </a:ext>
            </a:extLst>
          </p:cNvPr>
          <p:cNvPicPr>
            <a:picLocks noChangeAspect="1"/>
          </p:cNvPicPr>
          <p:nvPr/>
        </p:nvPicPr>
        <p:blipFill>
          <a:blip r:embed="rId7"/>
          <a:stretch>
            <a:fillRect/>
          </a:stretch>
        </p:blipFill>
        <p:spPr>
          <a:xfrm>
            <a:off x="523781" y="621590"/>
            <a:ext cx="389861" cy="389862"/>
          </a:xfrm>
          <a:prstGeom prst="rect">
            <a:avLst/>
          </a:prstGeom>
        </p:spPr>
      </p:pic>
    </p:spTree>
    <p:extLst>
      <p:ext uri="{BB962C8B-B14F-4D97-AF65-F5344CB8AC3E}">
        <p14:creationId xmlns:p14="http://schemas.microsoft.com/office/powerpoint/2010/main" val="281091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19F1-B6B7-564A-4B8B-FB7BC3F07CD0}"/>
              </a:ext>
            </a:extLst>
          </p:cNvPr>
          <p:cNvSpPr>
            <a:spLocks noGrp="1"/>
          </p:cNvSpPr>
          <p:nvPr>
            <p:ph type="title"/>
          </p:nvPr>
        </p:nvSpPr>
        <p:spPr>
          <a:xfrm>
            <a:off x="445662" y="125893"/>
            <a:ext cx="10515600" cy="1325563"/>
          </a:xfrm>
        </p:spPr>
        <p:txBody>
          <a:bodyPr>
            <a:normAutofit/>
          </a:bodyPr>
          <a:lstStyle/>
          <a:p>
            <a:r>
              <a:rPr lang="en-US" sz="5400">
                <a:latin typeface="Garamond"/>
              </a:rPr>
              <a:t>   Application Demo</a:t>
            </a:r>
          </a:p>
        </p:txBody>
      </p:sp>
      <p:pic>
        <p:nvPicPr>
          <p:cNvPr id="5" name="Content Placeholder 4">
            <a:extLst>
              <a:ext uri="{FF2B5EF4-FFF2-40B4-BE49-F238E27FC236}">
                <a16:creationId xmlns:a16="http://schemas.microsoft.com/office/drawing/2014/main" id="{36B1382A-56EE-A22B-694E-0074321B6B25}"/>
              </a:ext>
            </a:extLst>
          </p:cNvPr>
          <p:cNvPicPr>
            <a:picLocks noGrp="1" noChangeAspect="1"/>
          </p:cNvPicPr>
          <p:nvPr>
            <p:ph idx="1"/>
          </p:nvPr>
        </p:nvPicPr>
        <p:blipFill>
          <a:blip r:embed="rId2"/>
          <a:stretch>
            <a:fillRect/>
          </a:stretch>
        </p:blipFill>
        <p:spPr>
          <a:xfrm>
            <a:off x="445662" y="618628"/>
            <a:ext cx="349849" cy="340091"/>
          </a:xfrm>
        </p:spPr>
      </p:pic>
      <p:sp>
        <p:nvSpPr>
          <p:cNvPr id="4" name="Slide Number Placeholder 3">
            <a:extLst>
              <a:ext uri="{FF2B5EF4-FFF2-40B4-BE49-F238E27FC236}">
                <a16:creationId xmlns:a16="http://schemas.microsoft.com/office/drawing/2014/main" id="{5E964CB6-26D3-02C2-F7D9-CB5769C6F317}"/>
              </a:ext>
            </a:extLst>
          </p:cNvPr>
          <p:cNvSpPr>
            <a:spLocks noGrp="1"/>
          </p:cNvSpPr>
          <p:nvPr>
            <p:ph type="sldNum" sz="quarter" idx="12"/>
          </p:nvPr>
        </p:nvSpPr>
        <p:spPr/>
        <p:txBody>
          <a:bodyPr/>
          <a:lstStyle/>
          <a:p>
            <a:fld id="{480548AA-9BE0-B34F-9A90-4CB22EF652C0}" type="slidenum">
              <a:rPr lang="en-US" smtClean="0"/>
              <a:t>6</a:t>
            </a:fld>
            <a:endParaRPr lang="en-US"/>
          </a:p>
        </p:txBody>
      </p:sp>
      <p:pic>
        <p:nvPicPr>
          <p:cNvPr id="7" name="Picture 6">
            <a:extLst>
              <a:ext uri="{FF2B5EF4-FFF2-40B4-BE49-F238E27FC236}">
                <a16:creationId xmlns:a16="http://schemas.microsoft.com/office/drawing/2014/main" id="{F24BDF10-C8BC-7925-65F0-92C597F86E81}"/>
              </a:ext>
            </a:extLst>
          </p:cNvPr>
          <p:cNvPicPr>
            <a:picLocks noChangeAspect="1"/>
          </p:cNvPicPr>
          <p:nvPr/>
        </p:nvPicPr>
        <p:blipFill>
          <a:blip r:embed="rId3"/>
          <a:srcRect l="1984" t="2440" r="923" b="9264"/>
          <a:stretch/>
        </p:blipFill>
        <p:spPr>
          <a:xfrm>
            <a:off x="1168684" y="1478037"/>
            <a:ext cx="9854632" cy="5037063"/>
          </a:xfrm>
          <a:prstGeom prst="rect">
            <a:avLst/>
          </a:prstGeom>
          <a:ln>
            <a:solidFill>
              <a:schemeClr val="accent1"/>
            </a:solidFill>
          </a:ln>
        </p:spPr>
      </p:pic>
    </p:spTree>
    <p:extLst>
      <p:ext uri="{BB962C8B-B14F-4D97-AF65-F5344CB8AC3E}">
        <p14:creationId xmlns:p14="http://schemas.microsoft.com/office/powerpoint/2010/main" val="1727750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1B03-D9BD-1D26-DE8B-F8BB97006FC7}"/>
              </a:ext>
            </a:extLst>
          </p:cNvPr>
          <p:cNvSpPr>
            <a:spLocks noGrp="1"/>
          </p:cNvSpPr>
          <p:nvPr>
            <p:ph type="title"/>
          </p:nvPr>
        </p:nvSpPr>
        <p:spPr>
          <a:xfrm>
            <a:off x="435176" y="189182"/>
            <a:ext cx="10515600" cy="1325563"/>
          </a:xfrm>
        </p:spPr>
        <p:txBody>
          <a:bodyPr>
            <a:normAutofit/>
          </a:bodyPr>
          <a:lstStyle/>
          <a:p>
            <a:r>
              <a:rPr lang="en-US" sz="5400">
                <a:latin typeface="Garamond"/>
              </a:rPr>
              <a:t>   Challenges </a:t>
            </a:r>
          </a:p>
        </p:txBody>
      </p:sp>
      <p:sp>
        <p:nvSpPr>
          <p:cNvPr id="3" name="Content Placeholder 2">
            <a:extLst>
              <a:ext uri="{FF2B5EF4-FFF2-40B4-BE49-F238E27FC236}">
                <a16:creationId xmlns:a16="http://schemas.microsoft.com/office/drawing/2014/main" id="{02E1583D-AC58-9064-A8DD-FAD2849FC49D}"/>
              </a:ext>
            </a:extLst>
          </p:cNvPr>
          <p:cNvSpPr>
            <a:spLocks noGrp="1"/>
          </p:cNvSpPr>
          <p:nvPr>
            <p:ph idx="1"/>
          </p:nvPr>
        </p:nvSpPr>
        <p:spPr/>
        <p:txBody>
          <a:bodyPr vert="horz" lIns="91440" tIns="45720" rIns="91440" bIns="45720" rtlCol="0" anchor="t">
            <a:normAutofit/>
          </a:bodyPr>
          <a:lstStyle/>
          <a:p>
            <a:pPr marL="0" indent="0">
              <a:buNone/>
            </a:pPr>
            <a:r>
              <a:rPr lang="en-US" sz="3200">
                <a:latin typeface="Garamond"/>
              </a:rPr>
              <a:t>B</a:t>
            </a:r>
            <a:r>
              <a:rPr lang="en-US" sz="2400">
                <a:latin typeface="Garamond"/>
              </a:rPr>
              <a:t>EING </a:t>
            </a:r>
            <a:r>
              <a:rPr lang="en-US" sz="3200">
                <a:latin typeface="Garamond"/>
              </a:rPr>
              <a:t>F</a:t>
            </a:r>
            <a:r>
              <a:rPr lang="en-US" sz="2400">
                <a:latin typeface="Garamond"/>
              </a:rPr>
              <a:t>AST AND </a:t>
            </a:r>
            <a:r>
              <a:rPr lang="en-US" sz="3200">
                <a:latin typeface="Garamond"/>
              </a:rPr>
              <a:t>R</a:t>
            </a:r>
            <a:r>
              <a:rPr lang="en-US" sz="2400">
                <a:latin typeface="Garamond"/>
              </a:rPr>
              <a:t>ELIABLE:</a:t>
            </a:r>
            <a:endParaRPr lang="en-US"/>
          </a:p>
          <a:p>
            <a:pPr>
              <a:buFont typeface="Calibri" panose="020B0604020202020204" pitchFamily="34" charset="0"/>
              <a:buChar char="-"/>
            </a:pPr>
            <a:r>
              <a:rPr lang="en-US" sz="2400">
                <a:latin typeface="Garamond"/>
              </a:rPr>
              <a:t>We needed to speed up data query and processing. </a:t>
            </a:r>
            <a:endParaRPr lang="en-US"/>
          </a:p>
          <a:p>
            <a:pPr lvl="1"/>
            <a:r>
              <a:rPr lang="en-US" sz="2000">
                <a:latin typeface="Garamond"/>
              </a:rPr>
              <a:t>Moved from OSMNX to </a:t>
            </a:r>
            <a:r>
              <a:rPr lang="en-US" sz="2000" err="1">
                <a:latin typeface="Garamond"/>
              </a:rPr>
              <a:t>googlemaps</a:t>
            </a:r>
            <a:r>
              <a:rPr lang="en-US" sz="2000">
                <a:latin typeface="Garamond"/>
              </a:rPr>
              <a:t> package</a:t>
            </a:r>
          </a:p>
          <a:p>
            <a:pPr>
              <a:buFont typeface="Calibri" panose="020B0604020202020204" pitchFamily="34" charset="0"/>
              <a:buChar char="-"/>
            </a:pPr>
            <a:r>
              <a:rPr lang="en-US" sz="2400">
                <a:latin typeface="Garamond"/>
              </a:rPr>
              <a:t>Google Place API is not providing all possible information of EVCSs</a:t>
            </a:r>
          </a:p>
          <a:p>
            <a:pPr>
              <a:buFont typeface="Calibri" panose="020B0604020202020204" pitchFamily="34" charset="0"/>
              <a:buChar char="-"/>
            </a:pPr>
            <a:r>
              <a:rPr lang="en-US" sz="2400">
                <a:latin typeface="Garamond"/>
              </a:rPr>
              <a:t>DOE data is not comprehensive enough to match Google queries</a:t>
            </a:r>
          </a:p>
          <a:p>
            <a:pPr>
              <a:buFont typeface="Calibri" panose="020B0604020202020204" pitchFamily="34" charset="0"/>
              <a:buChar char="-"/>
            </a:pPr>
            <a:r>
              <a:rPr lang="en-US" sz="2400">
                <a:latin typeface="Garamond"/>
              </a:rPr>
              <a:t>To transfer data from logic to UI, we needed to use JSON format</a:t>
            </a:r>
          </a:p>
          <a:p>
            <a:pPr>
              <a:buFont typeface="Calibri" panose="020B0604020202020204" pitchFamily="34" charset="0"/>
              <a:buChar char="-"/>
            </a:pPr>
            <a:r>
              <a:rPr lang="en-US" sz="2400" err="1">
                <a:latin typeface="Garamond"/>
              </a:rPr>
              <a:t>Streamlit</a:t>
            </a:r>
            <a:r>
              <a:rPr lang="en-US" sz="2400">
                <a:latin typeface="Garamond"/>
              </a:rPr>
              <a:t> does not render immediately after our clicks</a:t>
            </a:r>
          </a:p>
          <a:p>
            <a:pPr>
              <a:buFont typeface="Calibri" panose="020B0604020202020204" pitchFamily="34" charset="0"/>
              <a:buChar char="-"/>
            </a:pPr>
            <a:r>
              <a:rPr lang="en-US" sz="2400">
                <a:latin typeface="Garamond"/>
              </a:rPr>
              <a:t>Could not perform continuous integration (CI) for security reasons</a:t>
            </a:r>
          </a:p>
          <a:p>
            <a:pPr>
              <a:buFont typeface="Calibri" panose="020B0604020202020204" pitchFamily="34" charset="0"/>
              <a:buChar char="-"/>
            </a:pPr>
            <a:r>
              <a:rPr lang="en-US" sz="2400" err="1">
                <a:latin typeface="Garamond"/>
              </a:rPr>
              <a:t>Oop</a:t>
            </a:r>
            <a:endParaRPr lang="en-US" sz="2400">
              <a:latin typeface="Garamond"/>
            </a:endParaRPr>
          </a:p>
        </p:txBody>
      </p:sp>
      <p:sp>
        <p:nvSpPr>
          <p:cNvPr id="4" name="Slide Number Placeholder 3">
            <a:extLst>
              <a:ext uri="{FF2B5EF4-FFF2-40B4-BE49-F238E27FC236}">
                <a16:creationId xmlns:a16="http://schemas.microsoft.com/office/drawing/2014/main" id="{23B8C77F-DEDB-75EE-03A4-5B9C8E17F031}"/>
              </a:ext>
            </a:extLst>
          </p:cNvPr>
          <p:cNvSpPr>
            <a:spLocks noGrp="1"/>
          </p:cNvSpPr>
          <p:nvPr>
            <p:ph type="sldNum" sz="quarter" idx="12"/>
          </p:nvPr>
        </p:nvSpPr>
        <p:spPr/>
        <p:txBody>
          <a:bodyPr/>
          <a:lstStyle/>
          <a:p>
            <a:fld id="{480548AA-9BE0-B34F-9A90-4CB22EF652C0}" type="slidenum">
              <a:rPr lang="en-US" smtClean="0"/>
              <a:t>7</a:t>
            </a:fld>
            <a:endParaRPr lang="en-US"/>
          </a:p>
        </p:txBody>
      </p:sp>
      <p:pic>
        <p:nvPicPr>
          <p:cNvPr id="5" name="Picture 4">
            <a:extLst>
              <a:ext uri="{FF2B5EF4-FFF2-40B4-BE49-F238E27FC236}">
                <a16:creationId xmlns:a16="http://schemas.microsoft.com/office/drawing/2014/main" id="{631AC674-B599-B1EA-3255-81EC0A5EAC00}"/>
              </a:ext>
            </a:extLst>
          </p:cNvPr>
          <p:cNvPicPr>
            <a:picLocks noChangeAspect="1"/>
          </p:cNvPicPr>
          <p:nvPr/>
        </p:nvPicPr>
        <p:blipFill>
          <a:blip r:embed="rId2"/>
          <a:stretch>
            <a:fillRect/>
          </a:stretch>
        </p:blipFill>
        <p:spPr>
          <a:xfrm>
            <a:off x="436011" y="690196"/>
            <a:ext cx="286827" cy="323534"/>
          </a:xfrm>
          <a:prstGeom prst="rect">
            <a:avLst/>
          </a:prstGeom>
        </p:spPr>
      </p:pic>
    </p:spTree>
    <p:extLst>
      <p:ext uri="{BB962C8B-B14F-4D97-AF65-F5344CB8AC3E}">
        <p14:creationId xmlns:p14="http://schemas.microsoft.com/office/powerpoint/2010/main" val="96690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D9E6-C829-C00E-CAB0-9AD0C83CD8F1}"/>
              </a:ext>
            </a:extLst>
          </p:cNvPr>
          <p:cNvSpPr>
            <a:spLocks noGrp="1"/>
          </p:cNvSpPr>
          <p:nvPr>
            <p:ph type="title"/>
          </p:nvPr>
        </p:nvSpPr>
        <p:spPr>
          <a:xfrm>
            <a:off x="497452" y="79059"/>
            <a:ext cx="10515600" cy="1325563"/>
          </a:xfrm>
        </p:spPr>
        <p:txBody>
          <a:bodyPr>
            <a:normAutofit/>
          </a:bodyPr>
          <a:lstStyle/>
          <a:p>
            <a:r>
              <a:rPr lang="en-US" sz="5400">
                <a:latin typeface="Garamond"/>
              </a:rPr>
              <a:t>   Future work</a:t>
            </a:r>
          </a:p>
        </p:txBody>
      </p:sp>
      <p:sp>
        <p:nvSpPr>
          <p:cNvPr id="3" name="Content Placeholder 2">
            <a:extLst>
              <a:ext uri="{FF2B5EF4-FFF2-40B4-BE49-F238E27FC236}">
                <a16:creationId xmlns:a16="http://schemas.microsoft.com/office/drawing/2014/main" id="{9CE637D7-0614-0DDA-8213-AD2E1A0A0DB3}"/>
              </a:ext>
            </a:extLst>
          </p:cNvPr>
          <p:cNvSpPr>
            <a:spLocks noGrp="1"/>
          </p:cNvSpPr>
          <p:nvPr>
            <p:ph idx="1"/>
          </p:nvPr>
        </p:nvSpPr>
        <p:spPr/>
        <p:txBody>
          <a:bodyPr vert="horz" lIns="91440" tIns="45720" rIns="91440" bIns="45720" rtlCol="0" anchor="t">
            <a:normAutofit/>
          </a:bodyPr>
          <a:lstStyle/>
          <a:p>
            <a:pPr marL="0" indent="0">
              <a:buNone/>
            </a:pPr>
            <a:r>
              <a:rPr lang="en-US">
                <a:latin typeface="Garamond"/>
              </a:rPr>
              <a:t>Deployment:</a:t>
            </a:r>
            <a:endParaRPr lang="en-US"/>
          </a:p>
          <a:p>
            <a:pPr lvl="1"/>
            <a:r>
              <a:rPr lang="en-US">
                <a:latin typeface="Garamond"/>
              </a:rPr>
              <a:t>Make UI more user friendly and smartphone compatible </a:t>
            </a:r>
          </a:p>
          <a:p>
            <a:pPr lvl="1"/>
            <a:r>
              <a:rPr lang="en-US">
                <a:latin typeface="Garamond"/>
              </a:rPr>
              <a:t>Implement live location detection</a:t>
            </a:r>
          </a:p>
          <a:p>
            <a:pPr lvl="1"/>
            <a:r>
              <a:rPr lang="en-US">
                <a:latin typeface="Garamond"/>
              </a:rPr>
              <a:t>Implement feedback and user data collection functions</a:t>
            </a:r>
          </a:p>
          <a:p>
            <a:pPr lvl="1"/>
            <a:r>
              <a:rPr lang="en-US">
                <a:latin typeface="Garamond"/>
              </a:rPr>
              <a:t>Deploy on cloud (AWS)</a:t>
            </a:r>
          </a:p>
          <a:p>
            <a:pPr lvl="1"/>
            <a:endParaRPr lang="en-US">
              <a:latin typeface="Garamond"/>
            </a:endParaRPr>
          </a:p>
          <a:p>
            <a:pPr marL="0" indent="0">
              <a:buNone/>
            </a:pPr>
            <a:r>
              <a:rPr lang="en-US">
                <a:latin typeface="Garamond"/>
              </a:rPr>
              <a:t>Data analysis:</a:t>
            </a:r>
          </a:p>
          <a:p>
            <a:pPr lvl="1"/>
            <a:r>
              <a:rPr lang="en-US">
                <a:latin typeface="Garamond"/>
              </a:rPr>
              <a:t>Use more data for decision making</a:t>
            </a:r>
          </a:p>
          <a:p>
            <a:pPr lvl="1"/>
            <a:r>
              <a:rPr lang="en-US">
                <a:latin typeface="Garamond"/>
              </a:rPr>
              <a:t>Collect data from actual users and fine tune LLM </a:t>
            </a:r>
          </a:p>
        </p:txBody>
      </p:sp>
      <p:sp>
        <p:nvSpPr>
          <p:cNvPr id="4" name="Slide Number Placeholder 3">
            <a:extLst>
              <a:ext uri="{FF2B5EF4-FFF2-40B4-BE49-F238E27FC236}">
                <a16:creationId xmlns:a16="http://schemas.microsoft.com/office/drawing/2014/main" id="{4749AEBD-1761-FB30-42CE-D188201529A2}"/>
              </a:ext>
            </a:extLst>
          </p:cNvPr>
          <p:cNvSpPr>
            <a:spLocks noGrp="1"/>
          </p:cNvSpPr>
          <p:nvPr>
            <p:ph type="sldNum" sz="quarter" idx="12"/>
          </p:nvPr>
        </p:nvSpPr>
        <p:spPr/>
        <p:txBody>
          <a:bodyPr/>
          <a:lstStyle/>
          <a:p>
            <a:fld id="{480548AA-9BE0-B34F-9A90-4CB22EF652C0}" type="slidenum">
              <a:rPr lang="en-US" smtClean="0"/>
              <a:t>8</a:t>
            </a:fld>
            <a:endParaRPr lang="en-US"/>
          </a:p>
        </p:txBody>
      </p:sp>
      <p:pic>
        <p:nvPicPr>
          <p:cNvPr id="5" name="Picture 2" descr="Introduction to Cloud Security with AWS ...">
            <a:extLst>
              <a:ext uri="{FF2B5EF4-FFF2-40B4-BE49-F238E27FC236}">
                <a16:creationId xmlns:a16="http://schemas.microsoft.com/office/drawing/2014/main" id="{14A2D9BF-7F4E-C0C6-6C6F-F917C4AEB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2692" y="4868324"/>
            <a:ext cx="1666523" cy="130863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AEE410F-3241-99FC-FD38-E24368895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493" y="522766"/>
            <a:ext cx="208915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Use Google Maps to Save Your Parking Location?">
            <a:extLst>
              <a:ext uri="{FF2B5EF4-FFF2-40B4-BE49-F238E27FC236}">
                <a16:creationId xmlns:a16="http://schemas.microsoft.com/office/drawing/2014/main" id="{1A701683-73C5-EE89-02E9-A74896F2FA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589"/>
          <a:stretch/>
        </p:blipFill>
        <p:spPr bwMode="auto">
          <a:xfrm>
            <a:off x="8725162" y="1505089"/>
            <a:ext cx="3081587" cy="1803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app feedback: Everything you need to know | AppsFlyer">
            <a:extLst>
              <a:ext uri="{FF2B5EF4-FFF2-40B4-BE49-F238E27FC236}">
                <a16:creationId xmlns:a16="http://schemas.microsoft.com/office/drawing/2014/main" id="{B4FDE782-8549-3A5B-315D-8269F38BEC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7983" y="3435944"/>
            <a:ext cx="2735943" cy="1511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icon with a arrow&#10;&#10;Description automatically generated">
            <a:extLst>
              <a:ext uri="{FF2B5EF4-FFF2-40B4-BE49-F238E27FC236}">
                <a16:creationId xmlns:a16="http://schemas.microsoft.com/office/drawing/2014/main" id="{50958B4B-1E3C-2370-134F-27ED7A442127}"/>
              </a:ext>
            </a:extLst>
          </p:cNvPr>
          <p:cNvPicPr>
            <a:picLocks noChangeAspect="1"/>
          </p:cNvPicPr>
          <p:nvPr/>
        </p:nvPicPr>
        <p:blipFill>
          <a:blip r:embed="rId6"/>
          <a:stretch>
            <a:fillRect/>
          </a:stretch>
        </p:blipFill>
        <p:spPr>
          <a:xfrm>
            <a:off x="497452" y="673242"/>
            <a:ext cx="303441" cy="291193"/>
          </a:xfrm>
          <a:prstGeom prst="rect">
            <a:avLst/>
          </a:prstGeom>
        </p:spPr>
      </p:pic>
    </p:spTree>
    <p:extLst>
      <p:ext uri="{BB962C8B-B14F-4D97-AF65-F5344CB8AC3E}">
        <p14:creationId xmlns:p14="http://schemas.microsoft.com/office/powerpoint/2010/main" val="3602947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13D04-6982-BD3C-9BE1-241E42157037}"/>
              </a:ext>
            </a:extLst>
          </p:cNvPr>
          <p:cNvSpPr>
            <a:spLocks noGrp="1"/>
          </p:cNvSpPr>
          <p:nvPr>
            <p:ph idx="1"/>
          </p:nvPr>
        </p:nvSpPr>
        <p:spPr>
          <a:xfrm>
            <a:off x="746760" y="136525"/>
            <a:ext cx="10515600" cy="4351338"/>
          </a:xfrm>
        </p:spPr>
        <p:txBody>
          <a:bodyPr>
            <a:noAutofit/>
          </a:bodyPr>
          <a:lstStyle/>
          <a:p>
            <a:r>
              <a:rPr lang="en-US" sz="800"/>
              <a:t>Act as an electric vehicle owner who wants to charge their EV based on data provided for each EV charging station.</a:t>
            </a:r>
          </a:p>
          <a:p>
            <a:endParaRPr lang="en-US" sz="800"/>
          </a:p>
          <a:p>
            <a:r>
              <a:rPr lang="en-US" sz="800"/>
              <a:t># Steps</a:t>
            </a:r>
          </a:p>
          <a:p>
            <a:endParaRPr lang="en-US" sz="800"/>
          </a:p>
          <a:p>
            <a:r>
              <a:rPr lang="en-US" sz="800"/>
              <a:t>1. Read the input data that is provided for a number of EV charging stations.</a:t>
            </a:r>
          </a:p>
          <a:p>
            <a:r>
              <a:rPr lang="en-US" sz="800"/>
              <a:t>2. Assess each charging station's available data</a:t>
            </a:r>
          </a:p>
          <a:p>
            <a:r>
              <a:rPr lang="en-US" sz="800"/>
              <a:t>3. Offer the rankings of given charging stations. </a:t>
            </a:r>
          </a:p>
          <a:p>
            <a:endParaRPr lang="en-US" sz="800"/>
          </a:p>
          <a:p>
            <a:endParaRPr lang="en-US" sz="800"/>
          </a:p>
          <a:p>
            <a:r>
              <a:rPr lang="en-US" sz="800"/>
              <a:t># </a:t>
            </a:r>
            <a:r>
              <a:rPr lang="en-US" sz="800" err="1"/>
              <a:t>Inupt</a:t>
            </a:r>
            <a:endParaRPr lang="en-US" sz="800"/>
          </a:p>
          <a:p>
            <a:endParaRPr lang="en-US" sz="800"/>
          </a:p>
          <a:p>
            <a:r>
              <a:rPr lang="en-US" sz="800"/>
              <a:t>The input is formatted as a JSON file with key-value pairs. The key for each pair is the index of the entry, and the entry data is the value of the pair.</a:t>
            </a:r>
          </a:p>
          <a:p>
            <a:r>
              <a:rPr lang="en-US" sz="800"/>
              <a:t>Each data entry has the following attributes for one EV charging station:</a:t>
            </a:r>
          </a:p>
          <a:p>
            <a:r>
              <a:rPr lang="en-US" sz="800"/>
              <a:t>"Review score": Average score of reviewers on Google Maps. If no review is submitted, it is zero.</a:t>
            </a:r>
          </a:p>
          <a:p>
            <a:r>
              <a:rPr lang="en-US" sz="800"/>
              <a:t>"Rating count": Number of reviews submitted on Google Maps</a:t>
            </a:r>
          </a:p>
          <a:p>
            <a:r>
              <a:rPr lang="en-US" sz="800"/>
              <a:t>"Reviews": shows user reviews on Google Maps with their writer Names </a:t>
            </a:r>
          </a:p>
          <a:p>
            <a:r>
              <a:rPr lang="en-US" sz="800"/>
              <a:t>"</a:t>
            </a:r>
            <a:r>
              <a:rPr lang="en-US" sz="800" err="1"/>
              <a:t>Travel_Time</a:t>
            </a:r>
            <a:r>
              <a:rPr lang="en-US" sz="800"/>
              <a:t>": travel time from our current location to this entry in minutes</a:t>
            </a:r>
          </a:p>
          <a:p>
            <a:endParaRPr lang="en-US" sz="800"/>
          </a:p>
          <a:p>
            <a:r>
              <a:rPr lang="en-US" sz="800"/>
              <a:t># Output Format</a:t>
            </a:r>
          </a:p>
          <a:p>
            <a:endParaRPr lang="en-US" sz="800"/>
          </a:p>
          <a:p>
            <a:r>
              <a:rPr lang="en-US" sz="800"/>
              <a:t>Provide a dictionary with same keys as the input and values show their ranking. The value of each key is an integer between 1 and number of input EV charging stations. No two values should be identical. The lower the value, the more desirable the corresponding EV charging station is.  </a:t>
            </a:r>
          </a:p>
          <a:p>
            <a:endParaRPr lang="en-US" sz="800"/>
          </a:p>
          <a:p>
            <a:r>
              <a:rPr lang="en-US" sz="800"/>
              <a:t># Example</a:t>
            </a:r>
          </a:p>
          <a:p>
            <a:r>
              <a:rPr lang="en-US" sz="800"/>
              <a:t>input: </a:t>
            </a:r>
          </a:p>
          <a:p>
            <a:r>
              <a:rPr lang="en-US" sz="800"/>
              <a:t>'{"0":{"Review score":0.0,"Rating count":0,"Reviews":"[\'No reviews found.\']","Travel_Time":"6 mins"},"1":{"Review score":1.0,"Rating count":1,"Reviews":"[\'William Gibbs: One star because ALL chargers at this location are out of service (as of mid-May 2023)\']","Travel_Time":"7 mins"},"2":{"Review score":3.0,"Rating count":4,"Reviews":"[\'Benjamin Lin: Charging here multiple times, no issue until today found a gas car occupied the spot and there are plenty of open lots. I heard some people doing this on purpose. I don\\u2019t know why?\', \'Nick </a:t>
            </a:r>
            <a:r>
              <a:rPr lang="en-US" sz="800" err="1"/>
              <a:t>Corcimiglia</a:t>
            </a:r>
            <a:r>
              <a:rPr lang="en-US" sz="800"/>
              <a:t>: Finally working! Volta app is showing \\u201cunknown\\u201d status, station 02 is properly working. It\\u2019s FREE!!\', \'Eric and Laura Sager: One of the chargers at Safeway has been removed, the other is non-functional\', \\"Mariann K. Smith: Charger at Safeway parking lot </a:t>
            </a:r>
            <a:r>
              <a:rPr lang="en-US" sz="800" err="1"/>
              <a:t>doesn</a:t>
            </a:r>
            <a:r>
              <a:rPr lang="en-US" sz="800"/>
              <a:t>\'t work.\\"]","Travel_Time":"4 mins"}}'</a:t>
            </a:r>
          </a:p>
          <a:p>
            <a:endParaRPr lang="en-US" sz="800"/>
          </a:p>
          <a:p>
            <a:r>
              <a:rPr lang="en-US" sz="800"/>
              <a:t>output:</a:t>
            </a:r>
          </a:p>
          <a:p>
            <a:r>
              <a:rPr lang="en-US" sz="800"/>
              <a:t>'{0:2, 1:3, 2:1}'</a:t>
            </a:r>
          </a:p>
          <a:p>
            <a:r>
              <a:rPr lang="en-US" sz="800"/>
              <a:t>This output means that the input with the index of 2 is the first EV charging station to go. It makes sense because it has better travel time, reviews, and review scores than other charging stations. On the other hand, index 1 corresponds to the least desirable charging station where the travel time is greater than other stations and it has only one negative review which is worse than having no review at all (the case for the first charger).</a:t>
            </a:r>
          </a:p>
          <a:p>
            <a:endParaRPr lang="en-US" sz="800"/>
          </a:p>
          <a:p>
            <a:r>
              <a:rPr lang="en-US" sz="800"/>
              <a:t># Notes</a:t>
            </a:r>
          </a:p>
          <a:p>
            <a:endParaRPr lang="en-US" sz="800"/>
          </a:p>
          <a:p>
            <a:r>
              <a:rPr lang="en-US" sz="800"/>
              <a:t>- The review score for a station with a rating count of zero can be estimated as the average score of all inputs with valid reviews.</a:t>
            </a:r>
          </a:p>
          <a:p>
            <a:r>
              <a:rPr lang="en-US" sz="800"/>
              <a:t>- a station with no review is better than a station with only negative reviews and a very low review score.</a:t>
            </a:r>
          </a:p>
          <a:p>
            <a:r>
              <a:rPr lang="en-US" sz="800"/>
              <a:t>- if a station has many reviews, the review score is more reliable than a station with only a few reviews. </a:t>
            </a:r>
          </a:p>
          <a:p>
            <a:r>
              <a:rPr lang="en-US" sz="800"/>
              <a:t>- only output the suggestion dictionary, with no additional explanation.</a:t>
            </a:r>
          </a:p>
          <a:p>
            <a:endParaRPr lang="en-US" sz="800"/>
          </a:p>
        </p:txBody>
      </p:sp>
      <p:sp>
        <p:nvSpPr>
          <p:cNvPr id="4" name="Slide Number Placeholder 3">
            <a:extLst>
              <a:ext uri="{FF2B5EF4-FFF2-40B4-BE49-F238E27FC236}">
                <a16:creationId xmlns:a16="http://schemas.microsoft.com/office/drawing/2014/main" id="{38D097F3-1E52-C48D-3B93-E6B90388293D}"/>
              </a:ext>
            </a:extLst>
          </p:cNvPr>
          <p:cNvSpPr>
            <a:spLocks noGrp="1"/>
          </p:cNvSpPr>
          <p:nvPr>
            <p:ph type="sldNum" sz="quarter" idx="12"/>
          </p:nvPr>
        </p:nvSpPr>
        <p:spPr/>
        <p:txBody>
          <a:bodyPr/>
          <a:lstStyle/>
          <a:p>
            <a:fld id="{480548AA-9BE0-B34F-9A90-4CB22EF652C0}" type="slidenum">
              <a:rPr lang="en-US" smtClean="0"/>
              <a:t>9</a:t>
            </a:fld>
            <a:endParaRPr lang="en-US"/>
          </a:p>
        </p:txBody>
      </p:sp>
    </p:spTree>
    <p:extLst>
      <p:ext uri="{BB962C8B-B14F-4D97-AF65-F5344CB8AC3E}">
        <p14:creationId xmlns:p14="http://schemas.microsoft.com/office/powerpoint/2010/main" val="3359523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otalTime>0</TotalTime>
  <Words>885</Words>
  <Application>Microsoft Office PowerPoint</Application>
  <PresentationFormat>Widescreen</PresentationFormat>
  <Paragraphs>100</Paragraphs>
  <Slides>9</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Aptos Display</vt:lpstr>
      <vt:lpstr>Arial</vt:lpstr>
      <vt:lpstr>Calibri</vt:lpstr>
      <vt:lpstr>Garamond</vt:lpstr>
      <vt:lpstr>Office Theme</vt:lpstr>
      <vt:lpstr>CSE 583 Presentation: where2charge</vt:lpstr>
      <vt:lpstr>PowerPoint Presentation</vt:lpstr>
      <vt:lpstr>   Data </vt:lpstr>
      <vt:lpstr>    Project Structure and Technologies</vt:lpstr>
      <vt:lpstr>     Project deliveries</vt:lpstr>
      <vt:lpstr>   Application Demo</vt:lpstr>
      <vt:lpstr>   Challenges </vt:lpstr>
      <vt:lpstr>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Soheil Keshavarz</dc:creator>
  <cp:lastModifiedBy>Arsalan Esmaeili</cp:lastModifiedBy>
  <cp:revision>1</cp:revision>
  <dcterms:created xsi:type="dcterms:W3CDTF">2024-11-07T20:41:17Z</dcterms:created>
  <dcterms:modified xsi:type="dcterms:W3CDTF">2024-12-11T23:22:22Z</dcterms:modified>
</cp:coreProperties>
</file>